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2" r:id="rId6"/>
    <p:sldId id="261" r:id="rId7"/>
    <p:sldId id="263" r:id="rId8"/>
    <p:sldId id="264" r:id="rId9"/>
    <p:sldId id="265" r:id="rId10"/>
    <p:sldId id="259" r:id="rId11"/>
    <p:sldId id="267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77" d="100"/>
          <a:sy n="77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90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50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99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03112"/>
            <a:ext cx="7886700" cy="50609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4513"/>
            <a:ext cx="7886700" cy="447245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03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22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82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09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80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21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57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5B96B1-F38A-4921-B8B4-F6BB4DC1CD2E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0C5F68-C66C-4522-A418-F1FFA62259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12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Accueil d’une personne âgée dans un lit dédié aux soins palliatifs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899123"/>
          </a:xfrm>
        </p:spPr>
        <p:txBody>
          <a:bodyPr/>
          <a:lstStyle/>
          <a:p>
            <a:endParaRPr lang="fr-FR" b="1" dirty="0"/>
          </a:p>
          <a:p>
            <a:r>
              <a:rPr lang="fr-FR" b="1" dirty="0"/>
              <a:t>Dr Béatrice FONTAINE MARTINEZ</a:t>
            </a:r>
          </a:p>
          <a:p>
            <a:r>
              <a:rPr lang="fr-FR" dirty="0"/>
              <a:t>EHPAD Simone de Beauvoir à Saint Médard en </a:t>
            </a:r>
            <a:r>
              <a:rPr lang="fr-FR" dirty="0" err="1"/>
              <a:t>Jalles</a:t>
            </a:r>
            <a:endParaRPr lang="fr-FR" dirty="0"/>
          </a:p>
          <a:p>
            <a:r>
              <a:rPr lang="fr-FR" b="1" dirty="0"/>
              <a:t>Dr Maud HAASER </a:t>
            </a:r>
          </a:p>
          <a:p>
            <a:r>
              <a:rPr lang="fr-FR" dirty="0"/>
              <a:t>HAD du Bouscat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0055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RETOUR D’EXPERIENCES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950068"/>
              </p:ext>
            </p:extLst>
          </p:nvPr>
        </p:nvGraphicFramePr>
        <p:xfrm>
          <a:off x="628648" y="1704516"/>
          <a:ext cx="7886701" cy="4725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037">
                  <a:extLst>
                    <a:ext uri="{9D8B030D-6E8A-4147-A177-3AD203B41FA5}">
                      <a16:colId xmlns:a16="http://schemas.microsoft.com/office/drawing/2014/main" val="789374278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val="2586261445"/>
                    </a:ext>
                  </a:extLst>
                </a:gridCol>
                <a:gridCol w="2392471">
                  <a:extLst>
                    <a:ext uri="{9D8B030D-6E8A-4147-A177-3AD203B41FA5}">
                      <a16:colId xmlns:a16="http://schemas.microsoft.com/office/drawing/2014/main" val="606693956"/>
                    </a:ext>
                  </a:extLst>
                </a:gridCol>
                <a:gridCol w="2565486">
                  <a:extLst>
                    <a:ext uri="{9D8B030D-6E8A-4147-A177-3AD203B41FA5}">
                      <a16:colId xmlns:a16="http://schemas.microsoft.com/office/drawing/2014/main" val="1376009399"/>
                    </a:ext>
                  </a:extLst>
                </a:gridCol>
              </a:tblGrid>
              <a:tr h="537643">
                <a:tc>
                  <a:txBody>
                    <a:bodyPr/>
                    <a:lstStyle/>
                    <a:p>
                      <a:r>
                        <a:rPr lang="fr-FR" dirty="0"/>
                        <a:t> Séjours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Provenance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Pathologie</a:t>
                      </a:r>
                      <a:r>
                        <a:rPr lang="fr-FR" baseline="0" dirty="0"/>
                        <a:t> causale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Durée de séjour (jours)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808678"/>
                  </a:ext>
                </a:extLst>
              </a:tr>
              <a:tr h="463463">
                <a:tc>
                  <a:txBody>
                    <a:bodyPr/>
                    <a:lstStyle/>
                    <a:p>
                      <a:r>
                        <a:rPr lang="fr-FR" dirty="0"/>
                        <a:t>1-Mr L 81 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Domicile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Cancer pulmonaire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48802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r>
                        <a:rPr lang="fr-FR" baseline="0" dirty="0"/>
                        <a:t>2-Me W 80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Hôpital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Hépatocarcinome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570137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r>
                        <a:rPr lang="fr-FR" baseline="0" dirty="0"/>
                        <a:t>3-Mr A 85 ans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Hôpital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Glioblastome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049303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Séjours 2016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284194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r>
                        <a:rPr lang="fr-FR" baseline="0" dirty="0"/>
                        <a:t>1-Mr R 88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Domicile</a:t>
                      </a:r>
                      <a:r>
                        <a:rPr lang="fr-FR" baseline="0" dirty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Insuf</a:t>
                      </a:r>
                      <a:r>
                        <a:rPr lang="fr-FR" dirty="0"/>
                        <a:t>. cardiaque sévère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32277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2-Mr D 92 ans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Hôpital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A.V.C.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264079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3-Mr D 83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Hôpital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A.V.C.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15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Transfert autre EHPAD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53430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4-Me M 85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U.S.P.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A.V.C.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121</a:t>
                      </a:r>
                      <a:r>
                        <a:rPr lang="fr-FR" baseline="0" dirty="0"/>
                        <a:t>  </a:t>
                      </a:r>
                      <a:r>
                        <a:rPr lang="fr-FR" dirty="0"/>
                        <a:t>Transfert </a:t>
                      </a:r>
                      <a:r>
                        <a:rPr lang="fr-FR" dirty="0" err="1"/>
                        <a:t>Héb</a:t>
                      </a:r>
                      <a:r>
                        <a:rPr lang="fr-FR" dirty="0"/>
                        <a:t>. </a:t>
                      </a:r>
                      <a:r>
                        <a:rPr lang="fr-FR" dirty="0" err="1"/>
                        <a:t>Déf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54341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5-Mr C 88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Hôpital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Hépatocarcinome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31</a:t>
                      </a:r>
                      <a:r>
                        <a:rPr lang="fr-FR" baseline="0" dirty="0"/>
                        <a:t>     </a:t>
                      </a:r>
                      <a:r>
                        <a:rPr lang="fr-FR" dirty="0"/>
                        <a:t>Retour</a:t>
                      </a:r>
                      <a:r>
                        <a:rPr lang="fr-FR" baseline="0" dirty="0"/>
                        <a:t> domicile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216657"/>
                  </a:ext>
                </a:extLst>
              </a:tr>
              <a:tr h="6363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6-Me L 95 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Domicile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Insuf</a:t>
                      </a:r>
                      <a:r>
                        <a:rPr lang="fr-FR" dirty="0"/>
                        <a:t>. cardiaque</a:t>
                      </a:r>
                      <a:r>
                        <a:rPr lang="fr-FR" baseline="0" dirty="0"/>
                        <a:t> sévère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168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74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Comment développer cet accueil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2000" b="1" dirty="0"/>
              <a:t>Mieux communiquer </a:t>
            </a:r>
            <a:r>
              <a:rPr lang="fr-FR" sz="2000" dirty="0"/>
              <a:t>sur cette action  (encore trop peu relayée)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fr-FR" sz="20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2000" dirty="0"/>
              <a:t>Envisager la création d’un lit supplémentaire avec une </a:t>
            </a:r>
            <a:r>
              <a:rPr lang="fr-FR" sz="2000" b="1" dirty="0"/>
              <a:t>labellisation</a:t>
            </a:r>
            <a:r>
              <a:rPr lang="fr-FR" sz="2000" dirty="0"/>
              <a:t> «Soins palliatif et Accompagnement de fin de vie en EHPAD».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 dirty="0"/>
              <a:t>    Ceci permettrait de disposer de financements pérennes en adéquation    avec les moyens à mobiliser pour cette action.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 dirty="0"/>
              <a:t>    Ceci permettrait de proposer un lit pouvant accueillir sans délai d’attente ces </a:t>
            </a:r>
            <a:r>
              <a:rPr lang="fr-FR" sz="2000"/>
              <a:t>situations prioritaires.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34406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Anticiper, </a:t>
            </a:r>
          </a:p>
          <a:p>
            <a:r>
              <a:rPr lang="fr-FR" sz="2000" dirty="0"/>
              <a:t>former les professionnels, </a:t>
            </a:r>
          </a:p>
          <a:p>
            <a:r>
              <a:rPr lang="fr-FR" sz="2000" dirty="0"/>
              <a:t>mobiliser les ressources internes et externes </a:t>
            </a:r>
          </a:p>
          <a:p>
            <a:r>
              <a:rPr lang="fr-FR" sz="2000" dirty="0"/>
              <a:t>être réactif face à ce  type de demande d’accompagnement  </a:t>
            </a:r>
            <a:r>
              <a:rPr lang="fr-FR" sz="2000"/>
              <a:t>(sans liste </a:t>
            </a:r>
            <a:r>
              <a:rPr lang="fr-FR" sz="2000" dirty="0"/>
              <a:t>d’attente) </a:t>
            </a:r>
          </a:p>
          <a:p>
            <a:r>
              <a:rPr lang="fr-FR" sz="2000" dirty="0"/>
              <a:t>permettent à ce lit dédié d’accompagner le plus dignement possible les personnes âgées concernées.</a:t>
            </a:r>
          </a:p>
        </p:txBody>
      </p:sp>
    </p:spTree>
    <p:extLst>
      <p:ext uri="{BB962C8B-B14F-4D97-AF65-F5344CB8AC3E}">
        <p14:creationId xmlns:p14="http://schemas.microsoft.com/office/powerpoint/2010/main" val="306256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OBJECTIF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704513"/>
            <a:ext cx="7886700" cy="4796648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1 lit dédié aux soins palliatifs,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Bien identifié au sein de l’EHPAD sur les lits d'hébergement temporaire,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POUR?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Accompagner une personne âgée dépendante en phase palliative symptomatique ou terminale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QUAND?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En sortie d’Hospitalisation: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En l’ absence d’ entourage ou si épuisement de l’ aidant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Si refus de retour à domicile en l’absence d’indication de LISP ou USP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Ou directement du domicile quand malgré un plan d’aide, le maintien n’ est plus possible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fr-FR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0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511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HISTORIQUE DE CE PROJET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49" y="1704513"/>
            <a:ext cx="8014309" cy="4472450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Avant ce projet, déjà quelques expériences d’accompagnement  de résidents en phase terminale venus en hébergement temporaire pour décéder avec leurs proches à proximité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En réponse à un appel à projets de l’ARS «EHPAD-CENTRE RESSOURCES »,  2014, visant des «actions, des solutions pour améliorer le parcours des plus âgés et contribuer au soutien de leurs aidants»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Cette action a donc été déployée à compter du 1</a:t>
            </a:r>
            <a:r>
              <a:rPr lang="fr-FR" sz="2000" baseline="30000" dirty="0"/>
              <a:t>er</a:t>
            </a:r>
            <a:r>
              <a:rPr lang="fr-FR" sz="2000" dirty="0"/>
              <a:t> janvier 2015, parmi d’autres axes permettant de renforcer l’hébergement temporaire comme ressource pour les personnes âgées vivant à domicile et leurs aidants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857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L’ ADMISSION MEDICALE est validée par le médecin coordonnateur de l’EHPAD après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000" dirty="0"/>
              <a:t>s’être assuré que la situation palliative symptomatique ou terminale est clairement établie (notée ou non dans le dossier médical…)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000" dirty="0"/>
              <a:t>s’être assuré du consentement de la personne (si possible)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000" dirty="0"/>
              <a:t>accord du médecin traitant pour accompagner son patient en collaboration avec le service d’Hospitalisation à Domicile du Bouscat (et si nécessaire le Réseau l’</a:t>
            </a:r>
            <a:r>
              <a:rPr lang="fr-FR" sz="2000" dirty="0" err="1"/>
              <a:t>Estey</a:t>
            </a:r>
            <a:r>
              <a:rPr lang="fr-FR" sz="2000" dirty="0"/>
              <a:t>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000" dirty="0"/>
              <a:t>accord du médecin coordonnant le service d’Hospitalisation à Domicile du Bouscat pour suivi (avec PAP) dès l’admission dans l’établissement.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7539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L’ ADMISSION est validée par la direction de L’EHPAD suite à certains critères 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704512"/>
            <a:ext cx="7886700" cy="4633657"/>
          </a:xfrm>
        </p:spPr>
        <p:txBody>
          <a:bodyPr/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fr-FR" sz="2000" dirty="0"/>
              <a:t>Les proches habitent Saint Médard en </a:t>
            </a:r>
            <a:r>
              <a:rPr lang="fr-FR" sz="2000" dirty="0" err="1"/>
              <a:t>Jalles</a:t>
            </a:r>
            <a:r>
              <a:rPr lang="fr-FR" sz="2000" dirty="0"/>
              <a:t> ou à proximité (afin de pouvoir être présents au quotidien pour accompagner leur conjoint / parent en fin de vie) et adhèrent au projet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fr-FR" sz="2000" dirty="0"/>
              <a:t>Les conditions de fonctionnement (charge de travail des équipes, absentéisme AS / IDE …) permettent une bonne qualité d’accueil, dans un délai court en réponse à l’urgence de la demande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fr-FR" sz="2000" dirty="0"/>
              <a:t>Le tarif de l’hébergement reste à la charge de la personne accueillie (contrairement à l’hôpital) avec possible participation de l’Aide Personnalisé à l’Autonomie.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fr-FR" sz="2000" dirty="0"/>
              <a:t>L’accueil est contractualisé par la signature d’un contrat de séjour.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fr-FR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000" dirty="0"/>
          </a:p>
          <a:p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5403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724830"/>
            <a:ext cx="7886700" cy="784374"/>
          </a:xfrm>
        </p:spPr>
        <p:txBody>
          <a:bodyPr/>
          <a:lstStyle/>
          <a:p>
            <a:pPr algn="ctr"/>
            <a:r>
              <a:rPr lang="fr-FR" sz="2800" dirty="0"/>
              <a:t>Comment « réussir » cet accueil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405055"/>
            <a:ext cx="8174799" cy="504792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000" dirty="0"/>
              <a:t>L’ accord du médecin traitant , de la famille et du patient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000" dirty="0"/>
              <a:t> La collaboration avec l'HAD dès l’acceptation du dossier médical permet 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 dirty="0"/>
              <a:t> -  à l’ IDE  de l’HAD d’ astreinte la nuit d’appliquer les PAP ( équipe de nuit sans IDE) lors de la survenue d’ un symptôme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 soutenir les professionnels de l’EHPAD 24h/24h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fr-FR" sz="2000" dirty="0"/>
              <a:t> éventuellement aide à la rédaction des PAP en accord avec le médecin traitant en anticipant les symptômes </a:t>
            </a:r>
            <a:endParaRPr lang="fr-FR" sz="2000" i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000" dirty="0"/>
              <a:t>Une rencontre avec l’équipe de l’H.A.D. du BOUSCAT a eu lieu en 2015 pour - définir le moment de leur intervention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 dirty="0"/>
              <a:t>    - ajuster le rôle de chacun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fr-FR" sz="2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fr-FR" sz="2000" dirty="0"/>
          </a:p>
          <a:p>
            <a:endParaRPr lang="fr-FR" sz="2000" i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000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312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dirty="0"/>
              <a:t>Mais aussi</a:t>
            </a:r>
            <a:r>
              <a:rPr lang="is-IS" sz="2800" dirty="0"/>
              <a:t>…..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u="sng" dirty="0"/>
              <a:t>Une équipe pluridisciplinaire mobilisée </a:t>
            </a:r>
            <a:r>
              <a:rPr lang="fr-FR" sz="2000" dirty="0"/>
              <a:t>:</a:t>
            </a:r>
          </a:p>
          <a:p>
            <a:pPr marL="0" indent="0">
              <a:buNone/>
            </a:pPr>
            <a:r>
              <a:rPr lang="fr-FR" sz="2000" dirty="0"/>
              <a:t>- EHPAD : Médecin Coordonnateur, Cadre de Santé, Infirmières, Aides-Soignantes, Psychologue, Psychomotricienne</a:t>
            </a:r>
          </a:p>
          <a:p>
            <a:pPr>
              <a:buFontTx/>
              <a:buChar char="-"/>
            </a:pPr>
            <a:r>
              <a:rPr lang="fr-FR" sz="2000" dirty="0"/>
              <a:t>Intervenants libéraux : médecin traitant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u="sng" dirty="0"/>
              <a:t>Une équipe formée </a:t>
            </a:r>
            <a:r>
              <a:rPr lang="fr-FR" sz="2000" dirty="0"/>
              <a:t>:</a:t>
            </a:r>
          </a:p>
          <a:p>
            <a:pPr>
              <a:buFontTx/>
              <a:buChar char="-"/>
            </a:pPr>
            <a:r>
              <a:rPr lang="fr-FR" sz="2000" dirty="0"/>
              <a:t>21 agents formés à « Accompagnement de fin de vie » 2014-2015</a:t>
            </a:r>
          </a:p>
          <a:p>
            <a:pPr>
              <a:buFontTx/>
              <a:buChar char="-"/>
            </a:pPr>
            <a:r>
              <a:rPr lang="fr-FR" sz="2000" dirty="0"/>
              <a:t>Médecin coordonnateur  « DU Soins palliatifs et Accompagnement », DIU en cours</a:t>
            </a:r>
          </a:p>
          <a:p>
            <a:endParaRPr lang="fr-FR" sz="2000" dirty="0"/>
          </a:p>
          <a:p>
            <a:r>
              <a:rPr lang="fr-FR" sz="2000" u="sng" dirty="0"/>
              <a:t>Autres coopérations et partenariats </a:t>
            </a:r>
            <a:r>
              <a:rPr lang="fr-FR" sz="2000" dirty="0"/>
              <a:t>:</a:t>
            </a:r>
          </a:p>
          <a:p>
            <a:pPr marL="0" indent="0">
              <a:buNone/>
            </a:pPr>
            <a:r>
              <a:rPr lang="fr-FR" sz="2000" dirty="0"/>
              <a:t>- Réseau L'</a:t>
            </a:r>
            <a:r>
              <a:rPr lang="fr-FR" sz="2000" dirty="0" err="1"/>
              <a:t>Estey</a:t>
            </a:r>
            <a:r>
              <a:rPr lang="fr-FR" sz="2000" dirty="0"/>
              <a:t>, Maison de Santé Marie </a:t>
            </a:r>
            <a:r>
              <a:rPr lang="fr-FR" sz="2000" dirty="0" err="1"/>
              <a:t>Gallène</a:t>
            </a:r>
            <a:r>
              <a:rPr lang="fr-FR" sz="2000" dirty="0"/>
              <a:t>.</a:t>
            </a:r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9784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Avantages pour les usagers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509204"/>
            <a:ext cx="7886700" cy="4929174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2000" b="1" u="sng" dirty="0"/>
              <a:t>L’entourage familial</a:t>
            </a:r>
            <a:r>
              <a:rPr lang="fr-FR" sz="2000" dirty="0"/>
              <a:t>, a pu trouver une solution alors que la personne était sortante de l’hôpital ou/et que le maintien à domicile était difficilement supportable, en ayant la possibilité d’être présent au quotidien pour accompagner leur conjoint /leur parent en fin de vie.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000" dirty="0"/>
              <a:t>    Ils ont trouvé également du soutien et une écoute (équipe soignante,        psychologue,…).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fr-FR" sz="20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2000" b="1" u="sng" dirty="0"/>
              <a:t>La personne âgée </a:t>
            </a:r>
            <a:r>
              <a:rPr lang="fr-FR" sz="2000" dirty="0"/>
              <a:t>a pu finir sa vie au sein d’un lieu de vie, et non pas à l’hôpital, mais assurée de moyens médicaux et paramédicaux permanents nécessaires à son accompagnement, évitant des « passages » aux urgences devant tel ou tel symptôme.</a:t>
            </a:r>
            <a:endParaRPr lang="fr-FR" i="1" dirty="0">
              <a:solidFill>
                <a:srgbClr val="C00000"/>
              </a:solidFill>
            </a:endParaRPr>
          </a:p>
          <a:p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5524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Intérêt pour les professionnels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704512"/>
            <a:ext cx="7886700" cy="4633657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2000" b="1" u="sng" dirty="0"/>
              <a:t>Pour les professionnels (médecin traitant, services hospitaliers,...) </a:t>
            </a:r>
            <a:r>
              <a:rPr lang="fr-FR" sz="2000" dirty="0"/>
              <a:t>il s’agit de trouver une alternative lorsque le maintien à l’hôpital ne se justifie plus et que le retour à domicile est inenvisageable.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fr-FR" sz="20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2000" b="1" u="sng" dirty="0"/>
              <a:t>Les équipes </a:t>
            </a:r>
            <a:r>
              <a:rPr lang="fr-FR" sz="2000" dirty="0"/>
              <a:t>(préparées et formées) se sentent valoriser par la mise en œuvre de leur savoir-faire et de leur savoir être auprès de la personne accompagnée et de ses proches. Les professionnels de l’équipe d’Hospitalisation à Domicile du Bouscat apportent leur expertise et leur soutien, ce qui permet une bonne anticipation des actions à mettre en œuvre avec partage des compétences.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629718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1812</TotalTime>
  <Words>940</Words>
  <Application>Microsoft Office PowerPoint</Application>
  <PresentationFormat>Affichage à l'écran (4:3)</PresentationFormat>
  <Paragraphs>140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Accueil d’une personne âgée dans un lit dédié aux soins palliatifs</vt:lpstr>
      <vt:lpstr>OBJECTIF  </vt:lpstr>
      <vt:lpstr>HISTORIQUE DE CE PROJET </vt:lpstr>
      <vt:lpstr>L’ ADMISSION MEDICALE est validée par le médecin coordonnateur de l’EHPAD après :</vt:lpstr>
      <vt:lpstr>L’ ADMISSION est validée par la direction de L’EHPAD suite à certains critères  : </vt:lpstr>
      <vt:lpstr>Comment « réussir » cet accueil </vt:lpstr>
      <vt:lpstr>Mais aussi…..</vt:lpstr>
      <vt:lpstr>Les Avantages pour les usagers </vt:lpstr>
      <vt:lpstr>Intérêt pour les professionnels</vt:lpstr>
      <vt:lpstr>RETOUR D’EXPERIENCES  </vt:lpstr>
      <vt:lpstr>Comment développer cet accueil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 EVRARD</dc:creator>
  <cp:lastModifiedBy>User</cp:lastModifiedBy>
  <cp:revision>71</cp:revision>
  <dcterms:created xsi:type="dcterms:W3CDTF">2016-07-28T12:33:36Z</dcterms:created>
  <dcterms:modified xsi:type="dcterms:W3CDTF">2016-11-14T01:12:34Z</dcterms:modified>
</cp:coreProperties>
</file>