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3" r:id="rId3"/>
    <p:sldId id="273" r:id="rId4"/>
    <p:sldId id="274" r:id="rId5"/>
    <p:sldId id="275" r:id="rId6"/>
    <p:sldId id="276" r:id="rId7"/>
    <p:sldId id="277" r:id="rId8"/>
    <p:sldId id="269" r:id="rId9"/>
    <p:sldId id="270" r:id="rId10"/>
    <p:sldId id="271" r:id="rId11"/>
    <p:sldId id="272" r:id="rId12"/>
    <p:sldId id="261" r:id="rId13"/>
    <p:sldId id="257" r:id="rId14"/>
    <p:sldId id="259" r:id="rId15"/>
    <p:sldId id="268" r:id="rId16"/>
    <p:sldId id="260" r:id="rId17"/>
    <p:sldId id="265" r:id="rId18"/>
    <p:sldId id="278" r:id="rId19"/>
    <p:sldId id="264" r:id="rId20"/>
    <p:sldId id="266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7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32BB3-B9D2-4D30-87FC-021EA2696FC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69B843D-D987-47EF-86A2-AD265CE8A5AA}">
      <dgm:prSet phldrT="[Texte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tx2"/>
        </a:solidFill>
        <a:ln/>
      </dgm:spPr>
      <dgm:t>
        <a:bodyPr/>
        <a:lstStyle/>
        <a:p>
          <a:pPr>
            <a:lnSpc>
              <a:spcPct val="100000"/>
            </a:lnSpc>
          </a:pPr>
          <a:r>
            <a:rPr lang="fr-FR" sz="3200" b="1" dirty="0" smtClean="0"/>
            <a:t>Améliorer les soins palliatifs</a:t>
          </a:r>
        </a:p>
        <a:p>
          <a:pPr>
            <a:lnSpc>
              <a:spcPct val="100000"/>
            </a:lnSpc>
          </a:pPr>
          <a:r>
            <a:rPr lang="fr-FR" sz="3200" b="1" dirty="0" smtClean="0"/>
            <a:t> et l’accompagnement</a:t>
          </a:r>
        </a:p>
        <a:p>
          <a:pPr>
            <a:lnSpc>
              <a:spcPct val="90000"/>
            </a:lnSpc>
          </a:pPr>
          <a:r>
            <a:rPr lang="fr-FR" sz="2000" b="1" dirty="0" smtClean="0"/>
            <a:t>Région Nouvelle-Aquitaine</a:t>
          </a:r>
          <a:endParaRPr lang="fr-FR" sz="2000" dirty="0"/>
        </a:p>
      </dgm:t>
    </dgm:pt>
    <dgm:pt modelId="{6345E26A-E78A-4A7D-AC3F-00972311282F}" type="parTrans" cxnId="{98F9726C-2C6C-4672-8353-760964D9F368}">
      <dgm:prSet/>
      <dgm:spPr/>
      <dgm:t>
        <a:bodyPr/>
        <a:lstStyle/>
        <a:p>
          <a:endParaRPr lang="fr-FR"/>
        </a:p>
      </dgm:t>
    </dgm:pt>
    <dgm:pt modelId="{CD25A5BE-67AC-4AE0-AEF0-A61766AC9F12}" type="sibTrans" cxnId="{98F9726C-2C6C-4672-8353-760964D9F368}">
      <dgm:prSet/>
      <dgm:spPr/>
      <dgm:t>
        <a:bodyPr/>
        <a:lstStyle/>
        <a:p>
          <a:endParaRPr lang="fr-FR"/>
        </a:p>
      </dgm:t>
    </dgm:pt>
    <dgm:pt modelId="{1E0DD339-823A-4A35-A4F4-8016FCFC85A2}">
      <dgm:prSet phldrT="[Texte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bg1"/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fr-FR" sz="2400" b="1" dirty="0" smtClean="0">
              <a:solidFill>
                <a:schemeClr val="tx2"/>
              </a:solidFill>
            </a:rPr>
            <a:t>Améliorer la connaissance de l’offre des soins palliatifs et d’accompagnement</a:t>
          </a:r>
        </a:p>
        <a:p>
          <a:r>
            <a:rPr lang="fr-FR" sz="1600" b="1" dirty="0" smtClean="0">
              <a:solidFill>
                <a:schemeClr val="tx2"/>
              </a:solidFill>
            </a:rPr>
            <a:t>à domicile, en établissement de santé, structures sociales et médico-sociales </a:t>
          </a:r>
          <a:endParaRPr lang="fr-FR" sz="1600" dirty="0">
            <a:solidFill>
              <a:schemeClr val="tx2"/>
            </a:solidFill>
          </a:endParaRPr>
        </a:p>
      </dgm:t>
    </dgm:pt>
    <dgm:pt modelId="{8E30ED01-3885-4F11-A8DF-712920B76F40}" type="parTrans" cxnId="{8CF6DDF6-AFFE-4A20-9914-E0152FB9F92A}">
      <dgm:prSet/>
      <dgm:spPr/>
      <dgm:t>
        <a:bodyPr/>
        <a:lstStyle/>
        <a:p>
          <a:endParaRPr lang="fr-FR"/>
        </a:p>
      </dgm:t>
    </dgm:pt>
    <dgm:pt modelId="{C1F58440-DD03-4A8C-9C64-419E98B2222E}" type="sibTrans" cxnId="{8CF6DDF6-AFFE-4A20-9914-E0152FB9F92A}">
      <dgm:prSet/>
      <dgm:spPr/>
      <dgm:t>
        <a:bodyPr/>
        <a:lstStyle/>
        <a:p>
          <a:endParaRPr lang="fr-FR"/>
        </a:p>
      </dgm:t>
    </dgm:pt>
    <dgm:pt modelId="{A58AFE22-D554-45E9-8272-512BCC840CB8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bg1"/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fr-FR" sz="2400" b="1" dirty="0" smtClean="0"/>
            <a:t>  </a:t>
          </a:r>
          <a:r>
            <a:rPr lang="fr-FR" sz="2400" b="1" dirty="0" smtClean="0">
              <a:solidFill>
                <a:schemeClr val="tx2"/>
              </a:solidFill>
            </a:rPr>
            <a:t>Optimiser le partage de connaissances et la diffusion de la culture palliative</a:t>
          </a:r>
          <a:endParaRPr lang="fr-FR" sz="2400" b="1" dirty="0">
            <a:solidFill>
              <a:schemeClr val="tx2"/>
            </a:solidFill>
          </a:endParaRPr>
        </a:p>
      </dgm:t>
    </dgm:pt>
    <dgm:pt modelId="{B9D311F9-692A-4AEF-8DDC-87BE40F4D616}" type="parTrans" cxnId="{1B1512BD-98ED-40E8-B28F-5B7A3142AE52}">
      <dgm:prSet/>
      <dgm:spPr/>
      <dgm:t>
        <a:bodyPr/>
        <a:lstStyle/>
        <a:p>
          <a:endParaRPr lang="fr-FR"/>
        </a:p>
      </dgm:t>
    </dgm:pt>
    <dgm:pt modelId="{463F4E73-4904-4FA4-912D-443DF336F30B}" type="sibTrans" cxnId="{1B1512BD-98ED-40E8-B28F-5B7A3142AE52}">
      <dgm:prSet/>
      <dgm:spPr/>
      <dgm:t>
        <a:bodyPr/>
        <a:lstStyle/>
        <a:p>
          <a:endParaRPr lang="fr-FR"/>
        </a:p>
      </dgm:t>
    </dgm:pt>
    <dgm:pt modelId="{0987D772-AC56-42E2-BD34-30453E2E78D0}" type="pres">
      <dgm:prSet presAssocID="{21E32BB3-B9D2-4D30-87FC-021EA2696FC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FC37F49-D22A-4D2D-86DD-DE2F2DC4A158}" type="pres">
      <dgm:prSet presAssocID="{569B843D-D987-47EF-86A2-AD265CE8A5AA}" presName="vertOne" presStyleCnt="0"/>
      <dgm:spPr/>
      <dgm:t>
        <a:bodyPr/>
        <a:lstStyle/>
        <a:p>
          <a:endParaRPr lang="fr-FR"/>
        </a:p>
      </dgm:t>
    </dgm:pt>
    <dgm:pt modelId="{FEEFDFCE-9EA9-425E-B811-EC6EFB2E173A}" type="pres">
      <dgm:prSet presAssocID="{569B843D-D987-47EF-86A2-AD265CE8A5AA}" presName="txOne" presStyleLbl="node0" presStyleIdx="0" presStyleCnt="1" custScaleY="94299" custLinFactNeighborX="37" custLinFactNeighborY="-48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B65DA2D-3818-4C2C-AE16-94CEA0B01B47}" type="pres">
      <dgm:prSet presAssocID="{569B843D-D987-47EF-86A2-AD265CE8A5AA}" presName="parTransOne" presStyleCnt="0"/>
      <dgm:spPr/>
      <dgm:t>
        <a:bodyPr/>
        <a:lstStyle/>
        <a:p>
          <a:endParaRPr lang="fr-FR"/>
        </a:p>
      </dgm:t>
    </dgm:pt>
    <dgm:pt modelId="{44BF62B3-688A-4E48-AA72-C4FF6EE355E3}" type="pres">
      <dgm:prSet presAssocID="{569B843D-D987-47EF-86A2-AD265CE8A5AA}" presName="horzOne" presStyleCnt="0"/>
      <dgm:spPr/>
      <dgm:t>
        <a:bodyPr/>
        <a:lstStyle/>
        <a:p>
          <a:endParaRPr lang="fr-FR"/>
        </a:p>
      </dgm:t>
    </dgm:pt>
    <dgm:pt modelId="{979E0845-D7D8-42DD-81CA-72E17D8F2FCE}" type="pres">
      <dgm:prSet presAssocID="{1E0DD339-823A-4A35-A4F4-8016FCFC85A2}" presName="vertTwo" presStyleCnt="0"/>
      <dgm:spPr/>
      <dgm:t>
        <a:bodyPr/>
        <a:lstStyle/>
        <a:p>
          <a:endParaRPr lang="fr-FR"/>
        </a:p>
      </dgm:t>
    </dgm:pt>
    <dgm:pt modelId="{60FF1890-7CAA-432F-A494-E6272E4A9D17}" type="pres">
      <dgm:prSet presAssocID="{1E0DD339-823A-4A35-A4F4-8016FCFC85A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9C0DDAF-C8EE-4472-B56A-5291CBC8D326}" type="pres">
      <dgm:prSet presAssocID="{1E0DD339-823A-4A35-A4F4-8016FCFC85A2}" presName="horzTwo" presStyleCnt="0"/>
      <dgm:spPr/>
      <dgm:t>
        <a:bodyPr/>
        <a:lstStyle/>
        <a:p>
          <a:endParaRPr lang="fr-FR"/>
        </a:p>
      </dgm:t>
    </dgm:pt>
    <dgm:pt modelId="{3DDEAC8A-6AA2-44A2-98BD-298BED7447D2}" type="pres">
      <dgm:prSet presAssocID="{C1F58440-DD03-4A8C-9C64-419E98B2222E}" presName="sibSpaceTwo" presStyleCnt="0"/>
      <dgm:spPr/>
      <dgm:t>
        <a:bodyPr/>
        <a:lstStyle/>
        <a:p>
          <a:endParaRPr lang="fr-FR"/>
        </a:p>
      </dgm:t>
    </dgm:pt>
    <dgm:pt modelId="{92629C15-EA5A-4376-949E-D0AD2464D9FE}" type="pres">
      <dgm:prSet presAssocID="{A58AFE22-D554-45E9-8272-512BCC840CB8}" presName="vertTwo" presStyleCnt="0"/>
      <dgm:spPr/>
      <dgm:t>
        <a:bodyPr/>
        <a:lstStyle/>
        <a:p>
          <a:endParaRPr lang="fr-FR"/>
        </a:p>
      </dgm:t>
    </dgm:pt>
    <dgm:pt modelId="{5AA71721-3782-4575-9CA6-E9459B01F8B6}" type="pres">
      <dgm:prSet presAssocID="{A58AFE22-D554-45E9-8272-512BCC840CB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15435CC-D90E-4107-ABF3-1563A499D4F7}" type="pres">
      <dgm:prSet presAssocID="{A58AFE22-D554-45E9-8272-512BCC840CB8}" presName="horzTwo" presStyleCnt="0"/>
      <dgm:spPr/>
      <dgm:t>
        <a:bodyPr/>
        <a:lstStyle/>
        <a:p>
          <a:endParaRPr lang="fr-FR"/>
        </a:p>
      </dgm:t>
    </dgm:pt>
  </dgm:ptLst>
  <dgm:cxnLst>
    <dgm:cxn modelId="{98F9726C-2C6C-4672-8353-760964D9F368}" srcId="{21E32BB3-B9D2-4D30-87FC-021EA2696FC2}" destId="{569B843D-D987-47EF-86A2-AD265CE8A5AA}" srcOrd="0" destOrd="0" parTransId="{6345E26A-E78A-4A7D-AC3F-00972311282F}" sibTransId="{CD25A5BE-67AC-4AE0-AEF0-A61766AC9F12}"/>
    <dgm:cxn modelId="{50B49FA3-13E3-4CE3-B7BD-F744AC76B769}" type="presOf" srcId="{A58AFE22-D554-45E9-8272-512BCC840CB8}" destId="{5AA71721-3782-4575-9CA6-E9459B01F8B6}" srcOrd="0" destOrd="0" presId="urn:microsoft.com/office/officeart/2005/8/layout/hierarchy4"/>
    <dgm:cxn modelId="{8CF6DDF6-AFFE-4A20-9914-E0152FB9F92A}" srcId="{569B843D-D987-47EF-86A2-AD265CE8A5AA}" destId="{1E0DD339-823A-4A35-A4F4-8016FCFC85A2}" srcOrd="0" destOrd="0" parTransId="{8E30ED01-3885-4F11-A8DF-712920B76F40}" sibTransId="{C1F58440-DD03-4A8C-9C64-419E98B2222E}"/>
    <dgm:cxn modelId="{50D3C82B-88F9-497F-8095-6E36096F1AEE}" type="presOf" srcId="{569B843D-D987-47EF-86A2-AD265CE8A5AA}" destId="{FEEFDFCE-9EA9-425E-B811-EC6EFB2E173A}" srcOrd="0" destOrd="0" presId="urn:microsoft.com/office/officeart/2005/8/layout/hierarchy4"/>
    <dgm:cxn modelId="{0F433F7F-B550-48E2-9AFB-C0BD08897862}" type="presOf" srcId="{21E32BB3-B9D2-4D30-87FC-021EA2696FC2}" destId="{0987D772-AC56-42E2-BD34-30453E2E78D0}" srcOrd="0" destOrd="0" presId="urn:microsoft.com/office/officeart/2005/8/layout/hierarchy4"/>
    <dgm:cxn modelId="{1B1512BD-98ED-40E8-B28F-5B7A3142AE52}" srcId="{569B843D-D987-47EF-86A2-AD265CE8A5AA}" destId="{A58AFE22-D554-45E9-8272-512BCC840CB8}" srcOrd="1" destOrd="0" parTransId="{B9D311F9-692A-4AEF-8DDC-87BE40F4D616}" sibTransId="{463F4E73-4904-4FA4-912D-443DF336F30B}"/>
    <dgm:cxn modelId="{97A1A3C1-AEDB-48DE-85BE-EE72D1355919}" type="presOf" srcId="{1E0DD339-823A-4A35-A4F4-8016FCFC85A2}" destId="{60FF1890-7CAA-432F-A494-E6272E4A9D17}" srcOrd="0" destOrd="0" presId="urn:microsoft.com/office/officeart/2005/8/layout/hierarchy4"/>
    <dgm:cxn modelId="{55E7B9ED-3BD4-4D83-9DFA-833EE1952412}" type="presParOf" srcId="{0987D772-AC56-42E2-BD34-30453E2E78D0}" destId="{1FC37F49-D22A-4D2D-86DD-DE2F2DC4A158}" srcOrd="0" destOrd="0" presId="urn:microsoft.com/office/officeart/2005/8/layout/hierarchy4"/>
    <dgm:cxn modelId="{319999BF-E45F-4816-8230-6691D4DC785F}" type="presParOf" srcId="{1FC37F49-D22A-4D2D-86DD-DE2F2DC4A158}" destId="{FEEFDFCE-9EA9-425E-B811-EC6EFB2E173A}" srcOrd="0" destOrd="0" presId="urn:microsoft.com/office/officeart/2005/8/layout/hierarchy4"/>
    <dgm:cxn modelId="{149B210D-2609-4CF2-B487-16217F137DCB}" type="presParOf" srcId="{1FC37F49-D22A-4D2D-86DD-DE2F2DC4A158}" destId="{7B65DA2D-3818-4C2C-AE16-94CEA0B01B47}" srcOrd="1" destOrd="0" presId="urn:microsoft.com/office/officeart/2005/8/layout/hierarchy4"/>
    <dgm:cxn modelId="{1A4BB515-B139-4BC7-8440-970CF4F331A9}" type="presParOf" srcId="{1FC37F49-D22A-4D2D-86DD-DE2F2DC4A158}" destId="{44BF62B3-688A-4E48-AA72-C4FF6EE355E3}" srcOrd="2" destOrd="0" presId="urn:microsoft.com/office/officeart/2005/8/layout/hierarchy4"/>
    <dgm:cxn modelId="{C0001A3B-4078-41A6-9DE6-2F142CACC4DE}" type="presParOf" srcId="{44BF62B3-688A-4E48-AA72-C4FF6EE355E3}" destId="{979E0845-D7D8-42DD-81CA-72E17D8F2FCE}" srcOrd="0" destOrd="0" presId="urn:microsoft.com/office/officeart/2005/8/layout/hierarchy4"/>
    <dgm:cxn modelId="{F5F6CB26-4B28-40B0-8471-7DD5203E1414}" type="presParOf" srcId="{979E0845-D7D8-42DD-81CA-72E17D8F2FCE}" destId="{60FF1890-7CAA-432F-A494-E6272E4A9D17}" srcOrd="0" destOrd="0" presId="urn:microsoft.com/office/officeart/2005/8/layout/hierarchy4"/>
    <dgm:cxn modelId="{C071A12F-F059-4B47-8132-B6EA39664F24}" type="presParOf" srcId="{979E0845-D7D8-42DD-81CA-72E17D8F2FCE}" destId="{E9C0DDAF-C8EE-4472-B56A-5291CBC8D326}" srcOrd="1" destOrd="0" presId="urn:microsoft.com/office/officeart/2005/8/layout/hierarchy4"/>
    <dgm:cxn modelId="{DC9BC108-2927-4F02-9EBB-511CCC90CC6E}" type="presParOf" srcId="{44BF62B3-688A-4E48-AA72-C4FF6EE355E3}" destId="{3DDEAC8A-6AA2-44A2-98BD-298BED7447D2}" srcOrd="1" destOrd="0" presId="urn:microsoft.com/office/officeart/2005/8/layout/hierarchy4"/>
    <dgm:cxn modelId="{31E66CE0-22DD-4F6F-8959-635B5A40FE86}" type="presParOf" srcId="{44BF62B3-688A-4E48-AA72-C4FF6EE355E3}" destId="{92629C15-EA5A-4376-949E-D0AD2464D9FE}" srcOrd="2" destOrd="0" presId="urn:microsoft.com/office/officeart/2005/8/layout/hierarchy4"/>
    <dgm:cxn modelId="{473D078C-9E30-453A-AF0C-160FD798712D}" type="presParOf" srcId="{92629C15-EA5A-4376-949E-D0AD2464D9FE}" destId="{5AA71721-3782-4575-9CA6-E9459B01F8B6}" srcOrd="0" destOrd="0" presId="urn:microsoft.com/office/officeart/2005/8/layout/hierarchy4"/>
    <dgm:cxn modelId="{7C427A00-14CC-4E1D-95CE-CC378D534A0B}" type="presParOf" srcId="{92629C15-EA5A-4376-949E-D0AD2464D9FE}" destId="{615435CC-D90E-4107-ABF3-1563A499D4F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73A4B4-9B87-422C-A67F-25F299D844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B3A2FAD-F962-4716-888C-5F1F6193FA30}">
      <dgm:prSet phldrT="[Texte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2400" b="1" dirty="0" smtClean="0"/>
            <a:t>Grand Public</a:t>
          </a:r>
          <a:endParaRPr lang="fr-FR" sz="2400" b="1" dirty="0"/>
        </a:p>
      </dgm:t>
    </dgm:pt>
    <dgm:pt modelId="{2E66232D-0902-4B61-BFCB-9A339C335D4F}" type="parTrans" cxnId="{F81C6ED0-4944-49DE-9F6C-9B4E72550F27}">
      <dgm:prSet/>
      <dgm:spPr/>
      <dgm:t>
        <a:bodyPr/>
        <a:lstStyle/>
        <a:p>
          <a:endParaRPr lang="fr-FR"/>
        </a:p>
      </dgm:t>
    </dgm:pt>
    <dgm:pt modelId="{568E0C4B-1C54-4C51-80DA-2D39DBF8BFBF}" type="sibTrans" cxnId="{F81C6ED0-4944-49DE-9F6C-9B4E72550F27}">
      <dgm:prSet/>
      <dgm:spPr/>
      <dgm:t>
        <a:bodyPr/>
        <a:lstStyle/>
        <a:p>
          <a:endParaRPr lang="fr-FR"/>
        </a:p>
      </dgm:t>
    </dgm:pt>
    <dgm:pt modelId="{491CACE7-1384-45D2-B8DC-220311CBBA76}">
      <dgm:prSet phldrT="[Texte]" custT="1"/>
      <dgm:spPr/>
      <dgm:t>
        <a:bodyPr/>
        <a:lstStyle/>
        <a:p>
          <a:r>
            <a:rPr lang="fr-FR" sz="2000" b="1" dirty="0" smtClean="0"/>
            <a:t>Patients</a:t>
          </a:r>
          <a:endParaRPr lang="fr-FR" sz="2000" b="1" dirty="0"/>
        </a:p>
      </dgm:t>
    </dgm:pt>
    <dgm:pt modelId="{5C563BB4-A05A-496F-A249-9D95A884EE4B}" type="parTrans" cxnId="{8B88CB52-6110-426C-8D62-5B031C26EED4}">
      <dgm:prSet/>
      <dgm:spPr/>
      <dgm:t>
        <a:bodyPr/>
        <a:lstStyle/>
        <a:p>
          <a:endParaRPr lang="fr-FR"/>
        </a:p>
      </dgm:t>
    </dgm:pt>
    <dgm:pt modelId="{517AB622-EDEC-4C4F-9111-AB478E21A36A}" type="sibTrans" cxnId="{8B88CB52-6110-426C-8D62-5B031C26EED4}">
      <dgm:prSet/>
      <dgm:spPr/>
      <dgm:t>
        <a:bodyPr/>
        <a:lstStyle/>
        <a:p>
          <a:endParaRPr lang="fr-FR"/>
        </a:p>
      </dgm:t>
    </dgm:pt>
    <dgm:pt modelId="{60F0DB53-F6CB-4A8F-AB08-62E4E07D515D}">
      <dgm:prSet phldrT="[Texte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2400" b="1" dirty="0" smtClean="0"/>
            <a:t>Acteurs des soins palliatifs</a:t>
          </a:r>
          <a:endParaRPr lang="fr-FR" sz="2400" b="1" dirty="0"/>
        </a:p>
      </dgm:t>
    </dgm:pt>
    <dgm:pt modelId="{827BB2DF-C1F1-4EB3-AD68-D667DCE297C5}" type="parTrans" cxnId="{530C1FCC-A4E8-47DD-A731-D6D588BA99ED}">
      <dgm:prSet/>
      <dgm:spPr/>
      <dgm:t>
        <a:bodyPr/>
        <a:lstStyle/>
        <a:p>
          <a:endParaRPr lang="fr-FR"/>
        </a:p>
      </dgm:t>
    </dgm:pt>
    <dgm:pt modelId="{24FD5E98-746C-4FB3-963D-0E7647F7CED2}" type="sibTrans" cxnId="{530C1FCC-A4E8-47DD-A731-D6D588BA99ED}">
      <dgm:prSet/>
      <dgm:spPr/>
      <dgm:t>
        <a:bodyPr/>
        <a:lstStyle/>
        <a:p>
          <a:endParaRPr lang="fr-FR"/>
        </a:p>
      </dgm:t>
    </dgm:pt>
    <dgm:pt modelId="{50EC428E-2D83-41E1-BB63-23055425181B}">
      <dgm:prSet phldrT="[Texte]" custT="1"/>
      <dgm:spPr/>
      <dgm:t>
        <a:bodyPr/>
        <a:lstStyle/>
        <a:p>
          <a:r>
            <a:rPr lang="fr-FR" sz="2000" b="1" dirty="0" smtClean="0"/>
            <a:t>Professionnels libéraux</a:t>
          </a:r>
          <a:endParaRPr lang="fr-FR" sz="2000" b="1" dirty="0"/>
        </a:p>
      </dgm:t>
    </dgm:pt>
    <dgm:pt modelId="{5366D0F0-8B6E-4923-9378-48442349AD83}" type="parTrans" cxnId="{9022C1E1-98DE-4664-8909-38FA9C927FC3}">
      <dgm:prSet/>
      <dgm:spPr/>
      <dgm:t>
        <a:bodyPr/>
        <a:lstStyle/>
        <a:p>
          <a:endParaRPr lang="fr-FR"/>
        </a:p>
      </dgm:t>
    </dgm:pt>
    <dgm:pt modelId="{A1725C51-D496-4AA0-8770-04AB9672DCE5}" type="sibTrans" cxnId="{9022C1E1-98DE-4664-8909-38FA9C927FC3}">
      <dgm:prSet/>
      <dgm:spPr/>
      <dgm:t>
        <a:bodyPr/>
        <a:lstStyle/>
        <a:p>
          <a:endParaRPr lang="fr-FR"/>
        </a:p>
      </dgm:t>
    </dgm:pt>
    <dgm:pt modelId="{CABEFCC3-BA9B-41CC-911F-182FC271A750}">
      <dgm:prSet phldrT="[Texte]" custT="1"/>
      <dgm:spPr/>
      <dgm:t>
        <a:bodyPr/>
        <a:lstStyle/>
        <a:p>
          <a:r>
            <a:rPr lang="fr-FR" sz="2000" b="1" dirty="0" smtClean="0"/>
            <a:t>Familles - Proches</a:t>
          </a:r>
          <a:endParaRPr lang="fr-FR" sz="2000" b="1" dirty="0"/>
        </a:p>
      </dgm:t>
    </dgm:pt>
    <dgm:pt modelId="{F7833BEF-9095-468B-9A1B-AB858137F51F}" type="parTrans" cxnId="{A36CFA35-A453-44D4-8BAC-A5D1495EC1E1}">
      <dgm:prSet/>
      <dgm:spPr/>
      <dgm:t>
        <a:bodyPr/>
        <a:lstStyle/>
        <a:p>
          <a:endParaRPr lang="fr-FR"/>
        </a:p>
      </dgm:t>
    </dgm:pt>
    <dgm:pt modelId="{EBDFC99F-5DEF-4DB2-A3FC-59D1DFFDA059}" type="sibTrans" cxnId="{A36CFA35-A453-44D4-8BAC-A5D1495EC1E1}">
      <dgm:prSet/>
      <dgm:spPr/>
      <dgm:t>
        <a:bodyPr/>
        <a:lstStyle/>
        <a:p>
          <a:endParaRPr lang="fr-FR"/>
        </a:p>
      </dgm:t>
    </dgm:pt>
    <dgm:pt modelId="{BA4BBE5F-A21F-42EB-9E90-98EBCAC40E94}">
      <dgm:prSet phldrT="[Texte]" custT="1"/>
      <dgm:spPr/>
      <dgm:t>
        <a:bodyPr/>
        <a:lstStyle/>
        <a:p>
          <a:r>
            <a:rPr lang="fr-FR" sz="2000" b="1" dirty="0" smtClean="0"/>
            <a:t>Aidants </a:t>
          </a:r>
          <a:endParaRPr lang="fr-FR" sz="2000" b="1" dirty="0"/>
        </a:p>
      </dgm:t>
    </dgm:pt>
    <dgm:pt modelId="{30F44868-63C4-4549-AD49-6CD1F845FB0B}" type="parTrans" cxnId="{7B04C1A3-FED9-4F44-9935-C0B6EA1A8AC5}">
      <dgm:prSet/>
      <dgm:spPr/>
      <dgm:t>
        <a:bodyPr/>
        <a:lstStyle/>
        <a:p>
          <a:endParaRPr lang="fr-FR"/>
        </a:p>
      </dgm:t>
    </dgm:pt>
    <dgm:pt modelId="{5D35E1AB-0760-4EA2-8B24-8FE0F9B43539}" type="sibTrans" cxnId="{7B04C1A3-FED9-4F44-9935-C0B6EA1A8AC5}">
      <dgm:prSet/>
      <dgm:spPr/>
      <dgm:t>
        <a:bodyPr/>
        <a:lstStyle/>
        <a:p>
          <a:endParaRPr lang="fr-FR"/>
        </a:p>
      </dgm:t>
    </dgm:pt>
    <dgm:pt modelId="{A4863EA6-EC3D-4774-AEAF-3E59BA38CAC9}">
      <dgm:prSet phldrT="[Texte]" custT="1"/>
      <dgm:spPr/>
      <dgm:t>
        <a:bodyPr/>
        <a:lstStyle/>
        <a:p>
          <a:r>
            <a:rPr lang="fr-FR" sz="2000" b="1" dirty="0" smtClean="0"/>
            <a:t>Professionnels des structures sanitaires, sociales et médico-sociales</a:t>
          </a:r>
          <a:endParaRPr lang="fr-FR" sz="2000" b="1" dirty="0"/>
        </a:p>
      </dgm:t>
    </dgm:pt>
    <dgm:pt modelId="{C8E976E8-7583-49E2-92CB-13307668B115}" type="parTrans" cxnId="{2495C1AE-98F3-4449-8225-E7210622EABB}">
      <dgm:prSet/>
      <dgm:spPr/>
      <dgm:t>
        <a:bodyPr/>
        <a:lstStyle/>
        <a:p>
          <a:endParaRPr lang="fr-FR"/>
        </a:p>
      </dgm:t>
    </dgm:pt>
    <dgm:pt modelId="{56304A4F-523A-44E5-A14D-AED88C9B014A}" type="sibTrans" cxnId="{2495C1AE-98F3-4449-8225-E7210622EABB}">
      <dgm:prSet/>
      <dgm:spPr/>
      <dgm:t>
        <a:bodyPr/>
        <a:lstStyle/>
        <a:p>
          <a:endParaRPr lang="fr-FR"/>
        </a:p>
      </dgm:t>
    </dgm:pt>
    <dgm:pt modelId="{235F63DC-8623-43A2-8A26-173149CED097}">
      <dgm:prSet phldrT="[Texte]" custT="1"/>
      <dgm:spPr/>
      <dgm:t>
        <a:bodyPr/>
        <a:lstStyle/>
        <a:p>
          <a:r>
            <a:rPr lang="fr-FR" sz="2000" b="1" dirty="0" smtClean="0"/>
            <a:t>Bénévoles accompagnants</a:t>
          </a:r>
          <a:endParaRPr lang="fr-FR" sz="2000" b="1" dirty="0"/>
        </a:p>
      </dgm:t>
    </dgm:pt>
    <dgm:pt modelId="{52924A7F-EF10-4F59-9071-7D00A6CDCFC5}" type="parTrans" cxnId="{E92DEA5D-A3E9-4B57-AEB7-05469386ADE6}">
      <dgm:prSet/>
      <dgm:spPr/>
      <dgm:t>
        <a:bodyPr/>
        <a:lstStyle/>
        <a:p>
          <a:endParaRPr lang="fr-FR"/>
        </a:p>
      </dgm:t>
    </dgm:pt>
    <dgm:pt modelId="{E3FCE5AC-0984-4B8F-99DF-D7BF5E879F1E}" type="sibTrans" cxnId="{E92DEA5D-A3E9-4B57-AEB7-05469386ADE6}">
      <dgm:prSet/>
      <dgm:spPr/>
      <dgm:t>
        <a:bodyPr/>
        <a:lstStyle/>
        <a:p>
          <a:endParaRPr lang="fr-FR"/>
        </a:p>
      </dgm:t>
    </dgm:pt>
    <dgm:pt modelId="{64549657-0237-4C0E-A693-603092FBD028}" type="pres">
      <dgm:prSet presAssocID="{C473A4B4-9B87-422C-A67F-25F299D844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533F6BF-362A-4790-9892-CE3A05CDE13C}" type="pres">
      <dgm:prSet presAssocID="{FB3A2FAD-F962-4716-888C-5F1F6193FA30}" presName="parentText" presStyleLbl="node1" presStyleIdx="0" presStyleCnt="2" custScaleY="7237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19F46F-E19A-4BC2-8B33-58B0D8985DC2}" type="pres">
      <dgm:prSet presAssocID="{FB3A2FAD-F962-4716-888C-5F1F6193FA3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908BEB-6BA9-4EFB-B3DC-30A605EF5C99}" type="pres">
      <dgm:prSet presAssocID="{60F0DB53-F6CB-4A8F-AB08-62E4E07D515D}" presName="parentText" presStyleLbl="node1" presStyleIdx="1" presStyleCnt="2" custScaleY="6890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F6DDC2-7195-4129-8299-127498643A71}" type="pres">
      <dgm:prSet presAssocID="{60F0DB53-F6CB-4A8F-AB08-62E4E07D515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495C1AE-98F3-4449-8225-E7210622EABB}" srcId="{60F0DB53-F6CB-4A8F-AB08-62E4E07D515D}" destId="{A4863EA6-EC3D-4774-AEAF-3E59BA38CAC9}" srcOrd="1" destOrd="0" parTransId="{C8E976E8-7583-49E2-92CB-13307668B115}" sibTransId="{56304A4F-523A-44E5-A14D-AED88C9B014A}"/>
    <dgm:cxn modelId="{8A09405B-6DA6-41D7-8F1F-966B4555A3CD}" type="presOf" srcId="{235F63DC-8623-43A2-8A26-173149CED097}" destId="{41F6DDC2-7195-4129-8299-127498643A71}" srcOrd="0" destOrd="2" presId="urn:microsoft.com/office/officeart/2005/8/layout/vList2"/>
    <dgm:cxn modelId="{9022C1E1-98DE-4664-8909-38FA9C927FC3}" srcId="{60F0DB53-F6CB-4A8F-AB08-62E4E07D515D}" destId="{50EC428E-2D83-41E1-BB63-23055425181B}" srcOrd="0" destOrd="0" parTransId="{5366D0F0-8B6E-4923-9378-48442349AD83}" sibTransId="{A1725C51-D496-4AA0-8770-04AB9672DCE5}"/>
    <dgm:cxn modelId="{4B716ECA-B67B-49F3-86CA-4B9A9837990C}" type="presOf" srcId="{50EC428E-2D83-41E1-BB63-23055425181B}" destId="{41F6DDC2-7195-4129-8299-127498643A71}" srcOrd="0" destOrd="0" presId="urn:microsoft.com/office/officeart/2005/8/layout/vList2"/>
    <dgm:cxn modelId="{A36CFA35-A453-44D4-8BAC-A5D1495EC1E1}" srcId="{FB3A2FAD-F962-4716-888C-5F1F6193FA30}" destId="{CABEFCC3-BA9B-41CC-911F-182FC271A750}" srcOrd="1" destOrd="0" parTransId="{F7833BEF-9095-468B-9A1B-AB858137F51F}" sibTransId="{EBDFC99F-5DEF-4DB2-A3FC-59D1DFFDA059}"/>
    <dgm:cxn modelId="{530C1FCC-A4E8-47DD-A731-D6D588BA99ED}" srcId="{C473A4B4-9B87-422C-A67F-25F299D844CD}" destId="{60F0DB53-F6CB-4A8F-AB08-62E4E07D515D}" srcOrd="1" destOrd="0" parTransId="{827BB2DF-C1F1-4EB3-AD68-D667DCE297C5}" sibTransId="{24FD5E98-746C-4FB3-963D-0E7647F7CED2}"/>
    <dgm:cxn modelId="{7413C58D-1058-40F7-8E29-ABE94C9D0610}" type="presOf" srcId="{A4863EA6-EC3D-4774-AEAF-3E59BA38CAC9}" destId="{41F6DDC2-7195-4129-8299-127498643A71}" srcOrd="0" destOrd="1" presId="urn:microsoft.com/office/officeart/2005/8/layout/vList2"/>
    <dgm:cxn modelId="{E92DEA5D-A3E9-4B57-AEB7-05469386ADE6}" srcId="{60F0DB53-F6CB-4A8F-AB08-62E4E07D515D}" destId="{235F63DC-8623-43A2-8A26-173149CED097}" srcOrd="2" destOrd="0" parTransId="{52924A7F-EF10-4F59-9071-7D00A6CDCFC5}" sibTransId="{E3FCE5AC-0984-4B8F-99DF-D7BF5E879F1E}"/>
    <dgm:cxn modelId="{F645FB2B-510A-4FF5-9491-313788691574}" type="presOf" srcId="{BA4BBE5F-A21F-42EB-9E90-98EBCAC40E94}" destId="{7C19F46F-E19A-4BC2-8B33-58B0D8985DC2}" srcOrd="0" destOrd="2" presId="urn:microsoft.com/office/officeart/2005/8/layout/vList2"/>
    <dgm:cxn modelId="{D92954E3-C2E9-4210-A689-858149764CD5}" type="presOf" srcId="{FB3A2FAD-F962-4716-888C-5F1F6193FA30}" destId="{6533F6BF-362A-4790-9892-CE3A05CDE13C}" srcOrd="0" destOrd="0" presId="urn:microsoft.com/office/officeart/2005/8/layout/vList2"/>
    <dgm:cxn modelId="{F81C6ED0-4944-49DE-9F6C-9B4E72550F27}" srcId="{C473A4B4-9B87-422C-A67F-25F299D844CD}" destId="{FB3A2FAD-F962-4716-888C-5F1F6193FA30}" srcOrd="0" destOrd="0" parTransId="{2E66232D-0902-4B61-BFCB-9A339C335D4F}" sibTransId="{568E0C4B-1C54-4C51-80DA-2D39DBF8BFBF}"/>
    <dgm:cxn modelId="{A6DEBE7F-F57B-457F-9CB9-3726F0A11C4B}" type="presOf" srcId="{491CACE7-1384-45D2-B8DC-220311CBBA76}" destId="{7C19F46F-E19A-4BC2-8B33-58B0D8985DC2}" srcOrd="0" destOrd="0" presId="urn:microsoft.com/office/officeart/2005/8/layout/vList2"/>
    <dgm:cxn modelId="{94650E34-F286-48ED-BD9E-6982F7756A3C}" type="presOf" srcId="{C473A4B4-9B87-422C-A67F-25F299D844CD}" destId="{64549657-0237-4C0E-A693-603092FBD028}" srcOrd="0" destOrd="0" presId="urn:microsoft.com/office/officeart/2005/8/layout/vList2"/>
    <dgm:cxn modelId="{7B04C1A3-FED9-4F44-9935-C0B6EA1A8AC5}" srcId="{FB3A2FAD-F962-4716-888C-5F1F6193FA30}" destId="{BA4BBE5F-A21F-42EB-9E90-98EBCAC40E94}" srcOrd="2" destOrd="0" parTransId="{30F44868-63C4-4549-AD49-6CD1F845FB0B}" sibTransId="{5D35E1AB-0760-4EA2-8B24-8FE0F9B43539}"/>
    <dgm:cxn modelId="{6F338470-9956-4DCB-9B52-FBDC5EF37EAB}" type="presOf" srcId="{CABEFCC3-BA9B-41CC-911F-182FC271A750}" destId="{7C19F46F-E19A-4BC2-8B33-58B0D8985DC2}" srcOrd="0" destOrd="1" presId="urn:microsoft.com/office/officeart/2005/8/layout/vList2"/>
    <dgm:cxn modelId="{C96E2CE2-057A-42EC-B4C5-7F4E1104C583}" type="presOf" srcId="{60F0DB53-F6CB-4A8F-AB08-62E4E07D515D}" destId="{60908BEB-6BA9-4EFB-B3DC-30A605EF5C99}" srcOrd="0" destOrd="0" presId="urn:microsoft.com/office/officeart/2005/8/layout/vList2"/>
    <dgm:cxn modelId="{8B88CB52-6110-426C-8D62-5B031C26EED4}" srcId="{FB3A2FAD-F962-4716-888C-5F1F6193FA30}" destId="{491CACE7-1384-45D2-B8DC-220311CBBA76}" srcOrd="0" destOrd="0" parTransId="{5C563BB4-A05A-496F-A249-9D95A884EE4B}" sibTransId="{517AB622-EDEC-4C4F-9111-AB478E21A36A}"/>
    <dgm:cxn modelId="{8F414E01-13D8-42E3-B1F4-4771171B1573}" type="presParOf" srcId="{64549657-0237-4C0E-A693-603092FBD028}" destId="{6533F6BF-362A-4790-9892-CE3A05CDE13C}" srcOrd="0" destOrd="0" presId="urn:microsoft.com/office/officeart/2005/8/layout/vList2"/>
    <dgm:cxn modelId="{46D022B4-482B-4547-996E-8906FFD1838C}" type="presParOf" srcId="{64549657-0237-4C0E-A693-603092FBD028}" destId="{7C19F46F-E19A-4BC2-8B33-58B0D8985DC2}" srcOrd="1" destOrd="0" presId="urn:microsoft.com/office/officeart/2005/8/layout/vList2"/>
    <dgm:cxn modelId="{EBE670E6-D40E-4A88-A105-258958CB05CA}" type="presParOf" srcId="{64549657-0237-4C0E-A693-603092FBD028}" destId="{60908BEB-6BA9-4EFB-B3DC-30A605EF5C99}" srcOrd="2" destOrd="0" presId="urn:microsoft.com/office/officeart/2005/8/layout/vList2"/>
    <dgm:cxn modelId="{6AB97FC4-8AAB-4E6D-BCAF-DA01CC4AABCD}" type="presParOf" srcId="{64549657-0237-4C0E-A693-603092FBD028}" destId="{41F6DDC2-7195-4129-8299-127498643A7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F85F27-C197-4642-9CAE-3D687A9557A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382EA87-E47D-425B-BF4A-873A26EAE67F}">
      <dgm:prSet phldrT="[Texte]" custT="1"/>
      <dgm:spPr/>
      <dgm:t>
        <a:bodyPr/>
        <a:lstStyle/>
        <a:p>
          <a:r>
            <a:rPr lang="fr-FR" sz="2800" b="1" dirty="0" smtClean="0"/>
            <a:t>Etre un relais</a:t>
          </a:r>
          <a:endParaRPr lang="fr-FR" sz="2800" b="1" dirty="0"/>
        </a:p>
      </dgm:t>
    </dgm:pt>
    <dgm:pt modelId="{247EC247-A8BB-4431-AA24-8A5D755763EE}" type="parTrans" cxnId="{DDC9966D-58E1-4013-A5F3-B421526A5482}">
      <dgm:prSet/>
      <dgm:spPr/>
      <dgm:t>
        <a:bodyPr/>
        <a:lstStyle/>
        <a:p>
          <a:endParaRPr lang="fr-FR"/>
        </a:p>
      </dgm:t>
    </dgm:pt>
    <dgm:pt modelId="{DAECE0E4-C5F8-4F96-BA33-07EDE76CA000}" type="sibTrans" cxnId="{DDC9966D-58E1-4013-A5F3-B421526A5482}">
      <dgm:prSet/>
      <dgm:spPr/>
      <dgm:t>
        <a:bodyPr/>
        <a:lstStyle/>
        <a:p>
          <a:endParaRPr lang="fr-FR"/>
        </a:p>
      </dgm:t>
    </dgm:pt>
    <dgm:pt modelId="{0DFAAD4A-F816-4362-924A-7C8D9011EB6B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fr-FR" sz="3200" b="1" dirty="0" smtClean="0"/>
            <a:t>Pragmatique</a:t>
          </a:r>
        </a:p>
      </dgm:t>
    </dgm:pt>
    <dgm:pt modelId="{62715F07-6DC8-45EB-988D-EF7F0A5184D6}" type="parTrans" cxnId="{9209A96A-17F4-4247-A162-9A20AA3E5452}">
      <dgm:prSet/>
      <dgm:spPr/>
      <dgm:t>
        <a:bodyPr/>
        <a:lstStyle/>
        <a:p>
          <a:endParaRPr lang="fr-FR"/>
        </a:p>
      </dgm:t>
    </dgm:pt>
    <dgm:pt modelId="{2CA3D95D-2747-4734-BF7B-A6CDF74E4755}" type="sibTrans" cxnId="{9209A96A-17F4-4247-A162-9A20AA3E5452}">
      <dgm:prSet/>
      <dgm:spPr/>
      <dgm:t>
        <a:bodyPr/>
        <a:lstStyle/>
        <a:p>
          <a:endParaRPr lang="fr-FR"/>
        </a:p>
      </dgm:t>
    </dgm:pt>
    <dgm:pt modelId="{5611BE20-F26E-42A7-8901-122B0356C778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 sz="3200" b="1" dirty="0" smtClean="0"/>
        </a:p>
      </dgm:t>
    </dgm:pt>
    <dgm:pt modelId="{6EBB9737-F6CE-4156-BF42-782872D544CF}" type="parTrans" cxnId="{DD55881A-2474-40C2-ABDD-4B611CDC645B}">
      <dgm:prSet/>
      <dgm:spPr/>
      <dgm:t>
        <a:bodyPr/>
        <a:lstStyle/>
        <a:p>
          <a:endParaRPr lang="fr-FR"/>
        </a:p>
      </dgm:t>
    </dgm:pt>
    <dgm:pt modelId="{240C5A1A-20FA-483A-BBFA-0A07B9BF7BA4}" type="sibTrans" cxnId="{DD55881A-2474-40C2-ABDD-4B611CDC645B}">
      <dgm:prSet/>
      <dgm:spPr/>
      <dgm:t>
        <a:bodyPr/>
        <a:lstStyle/>
        <a:p>
          <a:endParaRPr lang="fr-FR"/>
        </a:p>
      </dgm:t>
    </dgm:pt>
    <dgm:pt modelId="{550961F6-BF73-4EB4-816A-7502E8308129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 dirty="0"/>
        </a:p>
      </dgm:t>
    </dgm:pt>
    <dgm:pt modelId="{35ED5C89-495A-40A7-A9C2-85E2F67ECB11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fr-FR" sz="3200" b="1" dirty="0" smtClean="0"/>
            <a:t>Indépendant</a:t>
          </a:r>
        </a:p>
      </dgm:t>
    </dgm:pt>
    <dgm:pt modelId="{6727C163-6645-4D59-AB11-8CA8D38EF308}" type="sibTrans" cxnId="{D55742A8-F33F-4020-839C-6F824058049D}">
      <dgm:prSet/>
      <dgm:spPr/>
      <dgm:t>
        <a:bodyPr/>
        <a:lstStyle/>
        <a:p>
          <a:endParaRPr lang="fr-FR"/>
        </a:p>
      </dgm:t>
    </dgm:pt>
    <dgm:pt modelId="{63B10D4A-E6DD-4FA3-83F0-29C892788FA0}" type="parTrans" cxnId="{D55742A8-F33F-4020-839C-6F824058049D}">
      <dgm:prSet/>
      <dgm:spPr/>
      <dgm:t>
        <a:bodyPr/>
        <a:lstStyle/>
        <a:p>
          <a:endParaRPr lang="fr-FR"/>
        </a:p>
      </dgm:t>
    </dgm:pt>
    <dgm:pt modelId="{AB478EB6-B981-467C-A0CF-2DB113EA5A45}" type="sibTrans" cxnId="{E88A6EDB-DBB3-41F1-81BB-D4C76A80A25D}">
      <dgm:prSet/>
      <dgm:spPr/>
      <dgm:t>
        <a:bodyPr/>
        <a:lstStyle/>
        <a:p>
          <a:endParaRPr lang="fr-FR"/>
        </a:p>
      </dgm:t>
    </dgm:pt>
    <dgm:pt modelId="{8E2DB1C4-47FF-4D74-9655-028E267C0474}" type="parTrans" cxnId="{E88A6EDB-DBB3-41F1-81BB-D4C76A80A25D}">
      <dgm:prSet/>
      <dgm:spPr/>
      <dgm:t>
        <a:bodyPr/>
        <a:lstStyle/>
        <a:p>
          <a:endParaRPr lang="fr-FR"/>
        </a:p>
      </dgm:t>
    </dgm:pt>
    <dgm:pt modelId="{AD399168-DD84-42A2-91CD-3C2717BA81B0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fr-FR" sz="3200" b="1" dirty="0" smtClean="0"/>
        </a:p>
        <a:p>
          <a:pPr algn="ctr"/>
          <a:r>
            <a:rPr lang="fr-FR" sz="3200" b="1" dirty="0" err="1" smtClean="0"/>
            <a:t>Pluriprofessionnels</a:t>
          </a:r>
          <a:endParaRPr lang="fr-FR" sz="3200" b="1" dirty="0" smtClean="0"/>
        </a:p>
        <a:p>
          <a:pPr algn="ctr"/>
          <a:r>
            <a:rPr lang="fr-FR" sz="3200" b="1" dirty="0" smtClean="0"/>
            <a:t>Bénévoles</a:t>
          </a:r>
        </a:p>
      </dgm:t>
    </dgm:pt>
    <dgm:pt modelId="{B985B5F8-19A2-421C-8C9D-4874C83AC7C5}" type="sibTrans" cxnId="{CF88E1DF-12DA-4E9E-AF7C-B611565A75CF}">
      <dgm:prSet/>
      <dgm:spPr/>
      <dgm:t>
        <a:bodyPr/>
        <a:lstStyle/>
        <a:p>
          <a:endParaRPr lang="fr-FR"/>
        </a:p>
      </dgm:t>
    </dgm:pt>
    <dgm:pt modelId="{457977A6-4D98-48E6-BE25-CBEE9B68D4E3}" type="parTrans" cxnId="{CF88E1DF-12DA-4E9E-AF7C-B611565A75CF}">
      <dgm:prSet/>
      <dgm:spPr/>
      <dgm:t>
        <a:bodyPr/>
        <a:lstStyle/>
        <a:p>
          <a:endParaRPr lang="fr-FR"/>
        </a:p>
      </dgm:t>
    </dgm:pt>
    <dgm:pt modelId="{588AB840-C6D6-43E5-9F99-E80CBD8D73B6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fr-FR" sz="3200" b="1" dirty="0" smtClean="0"/>
            <a:t> </a:t>
          </a:r>
        </a:p>
        <a:p>
          <a:pPr algn="ctr"/>
          <a:r>
            <a:rPr lang="fr-FR" sz="3200" b="1" dirty="0" smtClean="0"/>
            <a:t>Régional</a:t>
          </a:r>
        </a:p>
      </dgm:t>
    </dgm:pt>
    <dgm:pt modelId="{87A5F87D-6285-45FB-BE82-DCC14BB77ED9}" type="sibTrans" cxnId="{F4A8C3AE-1245-448C-8E94-8D3B07735D5D}">
      <dgm:prSet/>
      <dgm:spPr/>
      <dgm:t>
        <a:bodyPr/>
        <a:lstStyle/>
        <a:p>
          <a:endParaRPr lang="fr-FR"/>
        </a:p>
      </dgm:t>
    </dgm:pt>
    <dgm:pt modelId="{7183B3F2-FAF6-4D33-9300-83D971900092}" type="parTrans" cxnId="{F4A8C3AE-1245-448C-8E94-8D3B07735D5D}">
      <dgm:prSet/>
      <dgm:spPr/>
      <dgm:t>
        <a:bodyPr/>
        <a:lstStyle/>
        <a:p>
          <a:endParaRPr lang="fr-FR"/>
        </a:p>
      </dgm:t>
    </dgm:pt>
    <dgm:pt modelId="{40EC3975-05E9-4F33-98B0-722983E5CD0F}" type="pres">
      <dgm:prSet presAssocID="{01F85F27-C197-4642-9CAE-3D687A9557A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6D174F1-46EC-4239-9DE3-7CB916149AAF}" type="pres">
      <dgm:prSet presAssocID="{01F85F27-C197-4642-9CAE-3D687A9557A5}" presName="matrix" presStyleCnt="0"/>
      <dgm:spPr/>
    </dgm:pt>
    <dgm:pt modelId="{C7860493-52CB-45F8-8BCE-D0E05A25EBD9}" type="pres">
      <dgm:prSet presAssocID="{01F85F27-C197-4642-9CAE-3D687A9557A5}" presName="tile1" presStyleLbl="node1" presStyleIdx="0" presStyleCnt="4" custLinFactNeighborX="-1869"/>
      <dgm:spPr/>
      <dgm:t>
        <a:bodyPr/>
        <a:lstStyle/>
        <a:p>
          <a:endParaRPr lang="fr-FR"/>
        </a:p>
      </dgm:t>
    </dgm:pt>
    <dgm:pt modelId="{C6237857-11AA-4392-B92C-3C16226B13D6}" type="pres">
      <dgm:prSet presAssocID="{01F85F27-C197-4642-9CAE-3D687A9557A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5B632E-1257-4026-BBBF-912FB5C7DAA7}" type="pres">
      <dgm:prSet presAssocID="{01F85F27-C197-4642-9CAE-3D687A9557A5}" presName="tile2" presStyleLbl="node1" presStyleIdx="1" presStyleCnt="4" custLinFactNeighborX="196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/>
        </a:p>
      </dgm:t>
    </dgm:pt>
    <dgm:pt modelId="{119A190F-0BB4-4F40-BDE7-0EC9EF3ADFDA}" type="pres">
      <dgm:prSet presAssocID="{01F85F27-C197-4642-9CAE-3D687A9557A5}" presName="tile2text" presStyleLbl="node1" presStyleIdx="1" presStyleCnt="4">
        <dgm:presLayoutVars>
          <dgm:chMax val="0"/>
          <dgm:chPref val="0"/>
          <dgm:bulletEnabled val="1"/>
        </dgm:presLayoutVars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/>
        </a:p>
      </dgm:t>
    </dgm:pt>
    <dgm:pt modelId="{233AAD8E-17BC-41D9-9B69-8F7C389CF800}" type="pres">
      <dgm:prSet presAssocID="{01F85F27-C197-4642-9CAE-3D687A9557A5}" presName="tile3" presStyleLbl="node1" presStyleIdx="2" presStyleCnt="4" custLinFactNeighborX="-1869" custLinFactNeighborY="1887"/>
      <dgm:spPr/>
      <dgm:t>
        <a:bodyPr/>
        <a:lstStyle/>
        <a:p>
          <a:endParaRPr lang="fr-FR"/>
        </a:p>
      </dgm:t>
    </dgm:pt>
    <dgm:pt modelId="{DE5F08C3-AA64-4439-8B95-B5959E98FC44}" type="pres">
      <dgm:prSet presAssocID="{01F85F27-C197-4642-9CAE-3D687A9557A5}" presName="tile3text" presStyleLbl="node1" presStyleIdx="2" presStyleCnt="4">
        <dgm:presLayoutVars>
          <dgm:chMax val="0"/>
          <dgm:chPref val="0"/>
          <dgm:bulletEnabled val="1"/>
        </dgm:presLayoutVars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/>
        </a:p>
      </dgm:t>
    </dgm:pt>
    <dgm:pt modelId="{5C701D83-5D75-44E8-8301-9FE4779B3193}" type="pres">
      <dgm:prSet presAssocID="{01F85F27-C197-4642-9CAE-3D687A9557A5}" presName="tile4" presStyleLbl="node1" presStyleIdx="3" presStyleCnt="4"/>
      <dgm:spPr/>
      <dgm:t>
        <a:bodyPr/>
        <a:lstStyle/>
        <a:p>
          <a:endParaRPr lang="fr-FR"/>
        </a:p>
      </dgm:t>
    </dgm:pt>
    <dgm:pt modelId="{780A29AE-EE89-4131-B0C5-2AEF4C55DCA6}" type="pres">
      <dgm:prSet presAssocID="{01F85F27-C197-4642-9CAE-3D687A9557A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3C84F7-B214-45DC-87FF-09F48460E2A4}" type="pres">
      <dgm:prSet presAssocID="{01F85F27-C197-4642-9CAE-3D687A9557A5}" presName="centerTile" presStyleLbl="fgShp" presStyleIdx="0" presStyleCnt="1" custScaleX="84112" custScaleY="83019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248DCC2E-6065-4EEB-80CA-32DFB204BCF3}" type="presOf" srcId="{550961F6-BF73-4EB4-816A-7502E8308129}" destId="{233AAD8E-17BC-41D9-9B69-8F7C389CF800}" srcOrd="0" destOrd="1" presId="urn:microsoft.com/office/officeart/2005/8/layout/matrix1"/>
    <dgm:cxn modelId="{DD55881A-2474-40C2-ABDD-4B611CDC645B}" srcId="{6382EA87-E47D-425B-BF4A-873A26EAE67F}" destId="{5611BE20-F26E-42A7-8901-122B0356C778}" srcOrd="4" destOrd="0" parTransId="{6EBB9737-F6CE-4156-BF42-782872D544CF}" sibTransId="{240C5A1A-20FA-483A-BBFA-0A07B9BF7BA4}"/>
    <dgm:cxn modelId="{774A115C-50A7-4BD9-BC6B-577BAA6772B6}" type="presOf" srcId="{35ED5C89-495A-40A7-A9C2-85E2F67ECB11}" destId="{233AAD8E-17BC-41D9-9B69-8F7C389CF800}" srcOrd="0" destOrd="0" presId="urn:microsoft.com/office/officeart/2005/8/layout/matrix1"/>
    <dgm:cxn modelId="{DDC9966D-58E1-4013-A5F3-B421526A5482}" srcId="{01F85F27-C197-4642-9CAE-3D687A9557A5}" destId="{6382EA87-E47D-425B-BF4A-873A26EAE67F}" srcOrd="0" destOrd="0" parTransId="{247EC247-A8BB-4431-AA24-8A5D755763EE}" sibTransId="{DAECE0E4-C5F8-4F96-BA33-07EDE76CA000}"/>
    <dgm:cxn modelId="{F4A8C3AE-1245-448C-8E94-8D3B07735D5D}" srcId="{6382EA87-E47D-425B-BF4A-873A26EAE67F}" destId="{588AB840-C6D6-43E5-9F99-E80CBD8D73B6}" srcOrd="0" destOrd="0" parTransId="{7183B3F2-FAF6-4D33-9300-83D971900092}" sibTransId="{87A5F87D-6285-45FB-BE82-DCC14BB77ED9}"/>
    <dgm:cxn modelId="{9209A96A-17F4-4247-A162-9A20AA3E5452}" srcId="{6382EA87-E47D-425B-BF4A-873A26EAE67F}" destId="{0DFAAD4A-F816-4362-924A-7C8D9011EB6B}" srcOrd="3" destOrd="0" parTransId="{62715F07-6DC8-45EB-988D-EF7F0A5184D6}" sibTransId="{2CA3D95D-2747-4734-BF7B-A6CDF74E4755}"/>
    <dgm:cxn modelId="{D55742A8-F33F-4020-839C-6F824058049D}" srcId="{6382EA87-E47D-425B-BF4A-873A26EAE67F}" destId="{35ED5C89-495A-40A7-A9C2-85E2F67ECB11}" srcOrd="2" destOrd="0" parTransId="{63B10D4A-E6DD-4FA3-83F0-29C892788FA0}" sibTransId="{6727C163-6645-4D59-AB11-8CA8D38EF308}"/>
    <dgm:cxn modelId="{84692EE3-9108-46A5-BDF5-68480324649F}" type="presOf" srcId="{35ED5C89-495A-40A7-A9C2-85E2F67ECB11}" destId="{DE5F08C3-AA64-4439-8B95-B5959E98FC44}" srcOrd="1" destOrd="0" presId="urn:microsoft.com/office/officeart/2005/8/layout/matrix1"/>
    <dgm:cxn modelId="{5BB72F6A-13A0-49D5-B486-1986E9A7F1EA}" type="presOf" srcId="{01F85F27-C197-4642-9CAE-3D687A9557A5}" destId="{40EC3975-05E9-4F33-98B0-722983E5CD0F}" srcOrd="0" destOrd="0" presId="urn:microsoft.com/office/officeart/2005/8/layout/matrix1"/>
    <dgm:cxn modelId="{A988418D-7021-44F1-86D2-862BCD73F82B}" type="presOf" srcId="{AD399168-DD84-42A2-91CD-3C2717BA81B0}" destId="{119A190F-0BB4-4F40-BDE7-0EC9EF3ADFDA}" srcOrd="1" destOrd="0" presId="urn:microsoft.com/office/officeart/2005/8/layout/matrix1"/>
    <dgm:cxn modelId="{C6573D5B-98CF-4686-84C4-8A82E41D1C33}" type="presOf" srcId="{6382EA87-E47D-425B-BF4A-873A26EAE67F}" destId="{983C84F7-B214-45DC-87FF-09F48460E2A4}" srcOrd="0" destOrd="0" presId="urn:microsoft.com/office/officeart/2005/8/layout/matrix1"/>
    <dgm:cxn modelId="{5072ADA8-1324-4879-83C5-EF240C35E636}" type="presOf" srcId="{AD399168-DD84-42A2-91CD-3C2717BA81B0}" destId="{155B632E-1257-4026-BBBF-912FB5C7DAA7}" srcOrd="0" destOrd="0" presId="urn:microsoft.com/office/officeart/2005/8/layout/matrix1"/>
    <dgm:cxn modelId="{383C607E-948A-4683-B9E3-C748C532A476}" type="presOf" srcId="{0DFAAD4A-F816-4362-924A-7C8D9011EB6B}" destId="{5C701D83-5D75-44E8-8301-9FE4779B3193}" srcOrd="0" destOrd="0" presId="urn:microsoft.com/office/officeart/2005/8/layout/matrix1"/>
    <dgm:cxn modelId="{5CE06C53-CB7A-42A6-9A3D-69DA4336197D}" type="presOf" srcId="{550961F6-BF73-4EB4-816A-7502E8308129}" destId="{DE5F08C3-AA64-4439-8B95-B5959E98FC44}" srcOrd="1" destOrd="1" presId="urn:microsoft.com/office/officeart/2005/8/layout/matrix1"/>
    <dgm:cxn modelId="{E88A6EDB-DBB3-41F1-81BB-D4C76A80A25D}" srcId="{35ED5C89-495A-40A7-A9C2-85E2F67ECB11}" destId="{550961F6-BF73-4EB4-816A-7502E8308129}" srcOrd="0" destOrd="0" parTransId="{8E2DB1C4-47FF-4D74-9655-028E267C0474}" sibTransId="{AB478EB6-B981-467C-A0CF-2DB113EA5A45}"/>
    <dgm:cxn modelId="{39FAAB2B-1C4D-4883-9020-102F2FDFCAB2}" type="presOf" srcId="{588AB840-C6D6-43E5-9F99-E80CBD8D73B6}" destId="{C7860493-52CB-45F8-8BCE-D0E05A25EBD9}" srcOrd="0" destOrd="0" presId="urn:microsoft.com/office/officeart/2005/8/layout/matrix1"/>
    <dgm:cxn modelId="{37C3600C-6A57-4751-A07C-EDDF0AD26E85}" type="presOf" srcId="{0DFAAD4A-F816-4362-924A-7C8D9011EB6B}" destId="{780A29AE-EE89-4131-B0C5-2AEF4C55DCA6}" srcOrd="1" destOrd="0" presId="urn:microsoft.com/office/officeart/2005/8/layout/matrix1"/>
    <dgm:cxn modelId="{CF88E1DF-12DA-4E9E-AF7C-B611565A75CF}" srcId="{6382EA87-E47D-425B-BF4A-873A26EAE67F}" destId="{AD399168-DD84-42A2-91CD-3C2717BA81B0}" srcOrd="1" destOrd="0" parTransId="{457977A6-4D98-48E6-BE25-CBEE9B68D4E3}" sibTransId="{B985B5F8-19A2-421C-8C9D-4874C83AC7C5}"/>
    <dgm:cxn modelId="{E34BAD60-0096-4F20-A6CC-27E4DC1FFF7B}" type="presOf" srcId="{588AB840-C6D6-43E5-9F99-E80CBD8D73B6}" destId="{C6237857-11AA-4392-B92C-3C16226B13D6}" srcOrd="1" destOrd="0" presId="urn:microsoft.com/office/officeart/2005/8/layout/matrix1"/>
    <dgm:cxn modelId="{DF8B6616-1DFB-43E9-868C-9A16F9E423F4}" type="presParOf" srcId="{40EC3975-05E9-4F33-98B0-722983E5CD0F}" destId="{D6D174F1-46EC-4239-9DE3-7CB916149AAF}" srcOrd="0" destOrd="0" presId="urn:microsoft.com/office/officeart/2005/8/layout/matrix1"/>
    <dgm:cxn modelId="{923EC038-A108-4203-890E-8E37DEE41DDA}" type="presParOf" srcId="{D6D174F1-46EC-4239-9DE3-7CB916149AAF}" destId="{C7860493-52CB-45F8-8BCE-D0E05A25EBD9}" srcOrd="0" destOrd="0" presId="urn:microsoft.com/office/officeart/2005/8/layout/matrix1"/>
    <dgm:cxn modelId="{F22C6AAA-6472-4B8B-AD0E-B39AE3BC6447}" type="presParOf" srcId="{D6D174F1-46EC-4239-9DE3-7CB916149AAF}" destId="{C6237857-11AA-4392-B92C-3C16226B13D6}" srcOrd="1" destOrd="0" presId="urn:microsoft.com/office/officeart/2005/8/layout/matrix1"/>
    <dgm:cxn modelId="{6F83A174-607B-4D75-AB45-D6CF64734795}" type="presParOf" srcId="{D6D174F1-46EC-4239-9DE3-7CB916149AAF}" destId="{155B632E-1257-4026-BBBF-912FB5C7DAA7}" srcOrd="2" destOrd="0" presId="urn:microsoft.com/office/officeart/2005/8/layout/matrix1"/>
    <dgm:cxn modelId="{5A3C1C0B-37A7-4104-8825-119FCCE8DAC0}" type="presParOf" srcId="{D6D174F1-46EC-4239-9DE3-7CB916149AAF}" destId="{119A190F-0BB4-4F40-BDE7-0EC9EF3ADFDA}" srcOrd="3" destOrd="0" presId="urn:microsoft.com/office/officeart/2005/8/layout/matrix1"/>
    <dgm:cxn modelId="{FD47D1D3-E644-41AF-B6D2-ED25647BAFE3}" type="presParOf" srcId="{D6D174F1-46EC-4239-9DE3-7CB916149AAF}" destId="{233AAD8E-17BC-41D9-9B69-8F7C389CF800}" srcOrd="4" destOrd="0" presId="urn:microsoft.com/office/officeart/2005/8/layout/matrix1"/>
    <dgm:cxn modelId="{2C2597F2-EBB2-4182-825D-12E5DD4AF861}" type="presParOf" srcId="{D6D174F1-46EC-4239-9DE3-7CB916149AAF}" destId="{DE5F08C3-AA64-4439-8B95-B5959E98FC44}" srcOrd="5" destOrd="0" presId="urn:microsoft.com/office/officeart/2005/8/layout/matrix1"/>
    <dgm:cxn modelId="{2109A921-0703-445B-BD17-ED555E72AC3B}" type="presParOf" srcId="{D6D174F1-46EC-4239-9DE3-7CB916149AAF}" destId="{5C701D83-5D75-44E8-8301-9FE4779B3193}" srcOrd="6" destOrd="0" presId="urn:microsoft.com/office/officeart/2005/8/layout/matrix1"/>
    <dgm:cxn modelId="{1635D734-158D-4C22-8456-C5A0C54D185A}" type="presParOf" srcId="{D6D174F1-46EC-4239-9DE3-7CB916149AAF}" destId="{780A29AE-EE89-4131-B0C5-2AEF4C55DCA6}" srcOrd="7" destOrd="0" presId="urn:microsoft.com/office/officeart/2005/8/layout/matrix1"/>
    <dgm:cxn modelId="{102DAD92-92DE-4F4C-B3A4-52C9F2CF06AC}" type="presParOf" srcId="{40EC3975-05E9-4F33-98B0-722983E5CD0F}" destId="{983C84F7-B214-45DC-87FF-09F48460E2A4}" srcOrd="1" destOrd="0" presId="urn:microsoft.com/office/officeart/2005/8/layout/matrix1"/>
  </dgm:cxnLst>
  <dgm:bg>
    <a:effectLst>
      <a:outerShdw blurRad="63500" sx="102000" sy="102000" algn="c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FDFCE-9EA9-425E-B811-EC6EFB2E173A}">
      <dsp:nvSpPr>
        <dsp:cNvPr id="0" name=""/>
        <dsp:cNvSpPr/>
      </dsp:nvSpPr>
      <dsp:spPr>
        <a:xfrm>
          <a:off x="6014" y="708"/>
          <a:ext cx="8141233" cy="195227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Améliorer les soins palliatifs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 et l’accompagnement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Région Nouvelle-Aquitaine</a:t>
          </a:r>
          <a:endParaRPr lang="fr-FR" sz="2000" kern="1200" dirty="0"/>
        </a:p>
      </dsp:txBody>
      <dsp:txXfrm>
        <a:off x="63194" y="57888"/>
        <a:ext cx="8026873" cy="1837912"/>
      </dsp:txXfrm>
    </dsp:sp>
    <dsp:sp modelId="{60FF1890-7CAA-432F-A494-E6272E4A9D17}">
      <dsp:nvSpPr>
        <dsp:cNvPr id="0" name=""/>
        <dsp:cNvSpPr/>
      </dsp:nvSpPr>
      <dsp:spPr>
        <a:xfrm>
          <a:off x="3007" y="2176387"/>
          <a:ext cx="3906541" cy="207030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tx2"/>
              </a:solidFill>
            </a:rPr>
            <a:t>Améliorer la connaissance de l’offre des soins palliatifs et d’accompagnement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2"/>
              </a:solidFill>
            </a:rPr>
            <a:t>à domicile, en établissement de santé, structures sociales et médico-sociales </a:t>
          </a:r>
          <a:endParaRPr lang="fr-FR" sz="1600" kern="1200" dirty="0">
            <a:solidFill>
              <a:schemeClr val="tx2"/>
            </a:solidFill>
          </a:endParaRPr>
        </a:p>
      </dsp:txBody>
      <dsp:txXfrm>
        <a:off x="63644" y="2237024"/>
        <a:ext cx="3785267" cy="1949026"/>
      </dsp:txXfrm>
    </dsp:sp>
    <dsp:sp modelId="{5AA71721-3782-4575-9CA6-E9459B01F8B6}">
      <dsp:nvSpPr>
        <dsp:cNvPr id="0" name=""/>
        <dsp:cNvSpPr/>
      </dsp:nvSpPr>
      <dsp:spPr>
        <a:xfrm>
          <a:off x="4237698" y="2176387"/>
          <a:ext cx="3906541" cy="207030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  </a:t>
          </a:r>
          <a:r>
            <a:rPr lang="fr-FR" sz="2400" b="1" kern="1200" dirty="0" smtClean="0">
              <a:solidFill>
                <a:schemeClr val="tx2"/>
              </a:solidFill>
            </a:rPr>
            <a:t>Optimiser le partage de connaissances et la diffusion de la culture palliative</a:t>
          </a:r>
          <a:endParaRPr lang="fr-FR" sz="2400" b="1" kern="1200" dirty="0">
            <a:solidFill>
              <a:schemeClr val="tx2"/>
            </a:solidFill>
          </a:endParaRPr>
        </a:p>
      </dsp:txBody>
      <dsp:txXfrm>
        <a:off x="4298335" y="2237024"/>
        <a:ext cx="3785267" cy="1949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3F6BF-362A-4790-9892-CE3A05CDE13C}">
      <dsp:nvSpPr>
        <dsp:cNvPr id="0" name=""/>
        <dsp:cNvSpPr/>
      </dsp:nvSpPr>
      <dsp:spPr>
        <a:xfrm>
          <a:off x="0" y="327040"/>
          <a:ext cx="8229600" cy="88062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Grand Public</a:t>
          </a:r>
          <a:endParaRPr lang="fr-FR" sz="2400" b="1" kern="1200" dirty="0"/>
        </a:p>
      </dsp:txBody>
      <dsp:txXfrm>
        <a:off x="42988" y="370028"/>
        <a:ext cx="8143624" cy="794646"/>
      </dsp:txXfrm>
    </dsp:sp>
    <dsp:sp modelId="{7C19F46F-E19A-4BC2-8B33-58B0D8985DC2}">
      <dsp:nvSpPr>
        <dsp:cNvPr id="0" name=""/>
        <dsp:cNvSpPr/>
      </dsp:nvSpPr>
      <dsp:spPr>
        <a:xfrm>
          <a:off x="0" y="1207662"/>
          <a:ext cx="82296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1" kern="1200" dirty="0" smtClean="0"/>
            <a:t>Patients</a:t>
          </a:r>
          <a:endParaRPr lang="fr-FR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1" kern="1200" dirty="0" smtClean="0"/>
            <a:t>Familles - Proches</a:t>
          </a:r>
          <a:endParaRPr lang="fr-FR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1" kern="1200" dirty="0" smtClean="0"/>
            <a:t>Aidants </a:t>
          </a:r>
          <a:endParaRPr lang="fr-FR" sz="2000" b="1" kern="1200" dirty="0"/>
        </a:p>
      </dsp:txBody>
      <dsp:txXfrm>
        <a:off x="0" y="1207662"/>
        <a:ext cx="8229600" cy="1076400"/>
      </dsp:txXfrm>
    </dsp:sp>
    <dsp:sp modelId="{60908BEB-6BA9-4EFB-B3DC-30A605EF5C99}">
      <dsp:nvSpPr>
        <dsp:cNvPr id="0" name=""/>
        <dsp:cNvSpPr/>
      </dsp:nvSpPr>
      <dsp:spPr>
        <a:xfrm>
          <a:off x="0" y="2284062"/>
          <a:ext cx="8229600" cy="83846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Acteurs des soins palliatifs</a:t>
          </a:r>
          <a:endParaRPr lang="fr-FR" sz="2400" b="1" kern="1200" dirty="0"/>
        </a:p>
      </dsp:txBody>
      <dsp:txXfrm>
        <a:off x="40930" y="2324992"/>
        <a:ext cx="8147740" cy="756600"/>
      </dsp:txXfrm>
    </dsp:sp>
    <dsp:sp modelId="{41F6DDC2-7195-4129-8299-127498643A71}">
      <dsp:nvSpPr>
        <dsp:cNvPr id="0" name=""/>
        <dsp:cNvSpPr/>
      </dsp:nvSpPr>
      <dsp:spPr>
        <a:xfrm>
          <a:off x="0" y="3122522"/>
          <a:ext cx="82296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1" kern="1200" dirty="0" smtClean="0"/>
            <a:t>Professionnels libéraux</a:t>
          </a:r>
          <a:endParaRPr lang="fr-FR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1" kern="1200" dirty="0" smtClean="0"/>
            <a:t>Professionnels des structures sanitaires, sociales et médico-sociales</a:t>
          </a:r>
          <a:endParaRPr lang="fr-FR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1" kern="1200" dirty="0" smtClean="0"/>
            <a:t>Bénévoles accompagnants</a:t>
          </a:r>
          <a:endParaRPr lang="fr-FR" sz="2000" b="1" kern="1200" dirty="0"/>
        </a:p>
      </dsp:txBody>
      <dsp:txXfrm>
        <a:off x="0" y="3122522"/>
        <a:ext cx="8229600" cy="107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60493-52CB-45F8-8BCE-D0E05A25EBD9}">
      <dsp:nvSpPr>
        <dsp:cNvPr id="0" name=""/>
        <dsp:cNvSpPr/>
      </dsp:nvSpPr>
      <dsp:spPr>
        <a:xfrm rot="16200000">
          <a:off x="972108" y="-972108"/>
          <a:ext cx="1908212" cy="3852428"/>
        </a:xfrm>
        <a:prstGeom prst="round1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Régional</a:t>
          </a:r>
        </a:p>
      </dsp:txBody>
      <dsp:txXfrm rot="5400000">
        <a:off x="0" y="0"/>
        <a:ext cx="3852428" cy="1431159"/>
      </dsp:txXfrm>
    </dsp:sp>
    <dsp:sp modelId="{155B632E-1257-4026-BBBF-912FB5C7DAA7}">
      <dsp:nvSpPr>
        <dsp:cNvPr id="0" name=""/>
        <dsp:cNvSpPr/>
      </dsp:nvSpPr>
      <dsp:spPr>
        <a:xfrm>
          <a:off x="3852428" y="0"/>
          <a:ext cx="3852428" cy="1908212"/>
        </a:xfrm>
        <a:prstGeom prst="round1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err="1" smtClean="0"/>
            <a:t>Pluriprofessionnels</a:t>
          </a:r>
          <a:endParaRPr lang="fr-FR" sz="32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Bénévoles</a:t>
          </a:r>
        </a:p>
      </dsp:txBody>
      <dsp:txXfrm>
        <a:off x="3852428" y="0"/>
        <a:ext cx="3852428" cy="1431159"/>
      </dsp:txXfrm>
    </dsp:sp>
    <dsp:sp modelId="{233AAD8E-17BC-41D9-9B69-8F7C389CF800}">
      <dsp:nvSpPr>
        <dsp:cNvPr id="0" name=""/>
        <dsp:cNvSpPr/>
      </dsp:nvSpPr>
      <dsp:spPr>
        <a:xfrm rot="10800000">
          <a:off x="0" y="1908212"/>
          <a:ext cx="3852428" cy="1908212"/>
        </a:xfrm>
        <a:prstGeom prst="round1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Indépendant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3600" kern="1200" dirty="0"/>
        </a:p>
      </dsp:txBody>
      <dsp:txXfrm rot="10800000">
        <a:off x="0" y="2385265"/>
        <a:ext cx="3852428" cy="1431159"/>
      </dsp:txXfrm>
    </dsp:sp>
    <dsp:sp modelId="{5C701D83-5D75-44E8-8301-9FE4779B3193}">
      <dsp:nvSpPr>
        <dsp:cNvPr id="0" name=""/>
        <dsp:cNvSpPr/>
      </dsp:nvSpPr>
      <dsp:spPr>
        <a:xfrm rot="5400000">
          <a:off x="4824536" y="936104"/>
          <a:ext cx="1908212" cy="3852428"/>
        </a:xfrm>
        <a:prstGeom prst="round1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Pragmatique</a:t>
          </a:r>
        </a:p>
      </dsp:txBody>
      <dsp:txXfrm rot="-5400000">
        <a:off x="3852428" y="2385264"/>
        <a:ext cx="3852428" cy="1431159"/>
      </dsp:txXfrm>
    </dsp:sp>
    <dsp:sp modelId="{983C84F7-B214-45DC-87FF-09F48460E2A4}">
      <dsp:nvSpPr>
        <dsp:cNvPr id="0" name=""/>
        <dsp:cNvSpPr/>
      </dsp:nvSpPr>
      <dsp:spPr>
        <a:xfrm>
          <a:off x="2880321" y="1512167"/>
          <a:ext cx="1944212" cy="79208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Etre un relais</a:t>
          </a:r>
          <a:endParaRPr lang="fr-FR" sz="2800" b="1" kern="1200" dirty="0"/>
        </a:p>
      </dsp:txBody>
      <dsp:txXfrm>
        <a:off x="2918988" y="1550834"/>
        <a:ext cx="1866878" cy="714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8F3B6-54A2-4A13-883D-C420C05400A6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9D330-9D02-41C2-8C8B-CF7498FF02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24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39CE3-92BD-4640-9C92-D22A64A235FC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39CE3-92BD-4640-9C92-D22A64A235F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536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25B96B1-F38A-4921-B8B4-F6BB4DC1CD2E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0C5F68-C66C-4522-A418-F1FFA62259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90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25B96B1-F38A-4921-B8B4-F6BB4DC1CD2E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0C5F68-C66C-4522-A418-F1FFA62259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50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25B96B1-F38A-4921-B8B4-F6BB4DC1CD2E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0C5F68-C66C-4522-A418-F1FFA62259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99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03112"/>
            <a:ext cx="7886700" cy="50609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04513"/>
            <a:ext cx="7886700" cy="447245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25B96B1-F38A-4921-B8B4-F6BB4DC1CD2E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0C5F68-C66C-4522-A418-F1FFA62259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03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25B96B1-F38A-4921-B8B4-F6BB4DC1CD2E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0C5F68-C66C-4522-A418-F1FFA62259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22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25B96B1-F38A-4921-B8B4-F6BB4DC1CD2E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0C5F68-C66C-4522-A418-F1FFA62259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82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25B96B1-F38A-4921-B8B4-F6BB4DC1CD2E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0C5F68-C66C-4522-A418-F1FFA62259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09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25B96B1-F38A-4921-B8B4-F6BB4DC1CD2E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0C5F68-C66C-4522-A418-F1FFA62259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80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25B96B1-F38A-4921-B8B4-F6BB4DC1CD2E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0C5F68-C66C-4522-A418-F1FFA62259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21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25B96B1-F38A-4921-B8B4-F6BB4DC1CD2E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0C5F68-C66C-4522-A418-F1FFA62259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57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25B96B1-F38A-4921-B8B4-F6BB4DC1CD2E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0C5F68-C66C-4522-A418-F1FFA62259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12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lliaquitain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855788"/>
            <a:ext cx="6102350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0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650854" y="1032195"/>
            <a:ext cx="8147248" cy="652934"/>
          </a:xfrm>
        </p:spPr>
        <p:txBody>
          <a:bodyPr/>
          <a:lstStyle/>
          <a:p>
            <a:r>
              <a:rPr lang="fr-FR" sz="3200" b="1" dirty="0" smtClean="0"/>
              <a:t>Cibles de la cellule</a:t>
            </a:r>
            <a:endParaRPr lang="fr-FR" sz="3200" b="1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392488" cy="365125"/>
          </a:xfrm>
        </p:spPr>
        <p:txBody>
          <a:bodyPr/>
          <a:lstStyle/>
          <a:p>
            <a:pPr algn="ctr">
              <a:defRPr/>
            </a:pPr>
            <a:r>
              <a:rPr lang="fr-FR" sz="900" dirty="0"/>
              <a:t>Présentation de la cellule d'animation des soins palliatifs et d'accompagnement</a:t>
            </a:r>
          </a:p>
          <a:p>
            <a:pPr algn="ctr">
              <a:defRPr/>
            </a:pPr>
            <a:r>
              <a:rPr lang="fr-FR" sz="900" dirty="0" smtClean="0"/>
              <a:t>Nouvelle-Aquitaine</a:t>
            </a:r>
            <a:endParaRPr lang="fr-FR" sz="900" dirty="0"/>
          </a:p>
          <a:p>
            <a:pPr algn="ctr">
              <a:defRPr/>
            </a:pPr>
            <a:endParaRPr lang="fr-FR" sz="9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1018202" y="1014856"/>
            <a:ext cx="1450504" cy="61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440246" y="1126760"/>
            <a:ext cx="8147248" cy="652934"/>
          </a:xfrm>
        </p:spPr>
        <p:txBody>
          <a:bodyPr/>
          <a:lstStyle/>
          <a:p>
            <a:r>
              <a:rPr lang="fr-FR" sz="3200" b="1" dirty="0" smtClean="0"/>
              <a:t>Spécificités de la cellule</a:t>
            </a:r>
            <a:endParaRPr lang="fr-FR" sz="3200" b="1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727714742"/>
              </p:ext>
            </p:extLst>
          </p:nvPr>
        </p:nvGraphicFramePr>
        <p:xfrm>
          <a:off x="755576" y="1988840"/>
          <a:ext cx="770485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392488" cy="365125"/>
          </a:xfrm>
        </p:spPr>
        <p:txBody>
          <a:bodyPr/>
          <a:lstStyle/>
          <a:p>
            <a:pPr algn="ctr">
              <a:defRPr/>
            </a:pPr>
            <a:r>
              <a:rPr lang="fr-FR" sz="900" dirty="0"/>
              <a:t>Présentation de la cellule d'animation des soins palliatifs et d'accompagnement</a:t>
            </a:r>
          </a:p>
          <a:p>
            <a:pPr algn="ctr">
              <a:defRPr/>
            </a:pPr>
            <a:r>
              <a:rPr lang="fr-FR" sz="900" dirty="0" smtClean="0"/>
              <a:t>Nouvelle-Aquitaine</a:t>
            </a:r>
            <a:endParaRPr lang="fr-FR" sz="900" dirty="0"/>
          </a:p>
          <a:p>
            <a:pPr algn="ctr">
              <a:defRPr/>
            </a:pPr>
            <a:endParaRPr lang="fr-FR" sz="9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1096536" y="1089974"/>
            <a:ext cx="1450504" cy="61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1606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1701" y="955366"/>
            <a:ext cx="7886700" cy="4472450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smtClean="0"/>
              <a:t>UNE NOUVELLE USP A AGEN   depuis le 12 septembre 2016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  </a:t>
            </a:r>
            <a:r>
              <a:rPr lang="fr-FR" sz="2000" dirty="0"/>
              <a:t>à </a:t>
            </a:r>
            <a:r>
              <a:rPr lang="fr-FR" sz="2000" dirty="0" smtClean="0"/>
              <a:t>MONT-DE-MARSAN	le 7 novembre        	et à NIORT !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	UNE </a:t>
            </a:r>
            <a:r>
              <a:rPr lang="fr-FR" sz="2000" dirty="0"/>
              <a:t>NOUVELLE USP A </a:t>
            </a:r>
            <a:r>
              <a:rPr lang="fr-FR" sz="2000" dirty="0" smtClean="0"/>
              <a:t>DAX …	PROCHAINEMENT !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1026" name="Picture 2" descr="C:\Users\paternb\AppData\Local\Microsoft\Windows\Temporary Internet Files\Content.Outlook\P4H9IPFY\20161018_191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9" y="1471095"/>
            <a:ext cx="2831335" cy="15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ternb\AppData\Local\Microsoft\Windows\Temporary Internet Files\Content.Outlook\P4H9IPFY\20161115_0811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45" y="1351286"/>
            <a:ext cx="2445745" cy="137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paternb\Documents\CASP\Colloque SP 2016 SGBSO\19 novembre 2016\imag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76" y="3008567"/>
            <a:ext cx="4362681" cy="227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paternb\AppData\Local\Microsoft\Windows\Temporary Internet Files\Content.Outlook\P4H9IPFY\20161018_1915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431" y="1630151"/>
            <a:ext cx="1949985" cy="109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6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4000" b="1" dirty="0">
                <a:solidFill>
                  <a:prstClr val="black"/>
                </a:solidFill>
                <a:latin typeface="Calibri Light"/>
              </a:rPr>
              <a:t>REMISE DES SUBVENTIONS </a:t>
            </a:r>
            <a:br>
              <a:rPr lang="fr-FR" sz="4000" b="1" dirty="0">
                <a:solidFill>
                  <a:prstClr val="black"/>
                </a:solidFill>
                <a:latin typeface="Calibri Light"/>
              </a:rPr>
            </a:br>
            <a:r>
              <a:rPr lang="fr-FR" sz="4000" b="1" dirty="0">
                <a:solidFill>
                  <a:prstClr val="black"/>
                </a:solidFill>
                <a:latin typeface="Calibri Light"/>
              </a:rPr>
              <a:t/>
            </a:r>
            <a:br>
              <a:rPr lang="fr-FR" sz="4000" b="1" dirty="0">
                <a:solidFill>
                  <a:prstClr val="black"/>
                </a:solidFill>
                <a:latin typeface="Calibri Light"/>
              </a:rPr>
            </a:br>
            <a:r>
              <a:rPr lang="fr-FR" sz="4000" b="1" dirty="0">
                <a:solidFill>
                  <a:prstClr val="black"/>
                </a:solidFill>
                <a:latin typeface="Calibri Light"/>
              </a:rPr>
              <a:t>de l’APPEL à PROJETS </a:t>
            </a:r>
            <a:br>
              <a:rPr lang="fr-FR" sz="4000" b="1" dirty="0">
                <a:solidFill>
                  <a:prstClr val="black"/>
                </a:solidFill>
                <a:latin typeface="Calibri Light"/>
              </a:rPr>
            </a:br>
            <a:r>
              <a:rPr lang="fr-FR" sz="4000" b="1" dirty="0">
                <a:solidFill>
                  <a:prstClr val="black"/>
                </a:solidFill>
                <a:latin typeface="Calibri Light"/>
              </a:rPr>
              <a:t/>
            </a:r>
            <a:br>
              <a:rPr lang="fr-FR" sz="4000" b="1" dirty="0">
                <a:solidFill>
                  <a:prstClr val="black"/>
                </a:solidFill>
                <a:latin typeface="Calibri Light"/>
              </a:rPr>
            </a:br>
            <a:r>
              <a:rPr lang="fr-FR" sz="4000" b="1" dirty="0">
                <a:solidFill>
                  <a:prstClr val="black"/>
                </a:solidFill>
                <a:latin typeface="Calibri Light"/>
              </a:rPr>
              <a:t>POUR LES ADHERENTS DE PALLIAQUITAINE</a:t>
            </a:r>
            <a:endParaRPr lang="fr-FR" sz="1800" dirty="0">
              <a:solidFill>
                <a:prstClr val="white"/>
              </a:solidFill>
              <a:latin typeface="Trebuchet MS" panose="020B0603020202020204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51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3566" y="639555"/>
            <a:ext cx="7886700" cy="506091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751" y="1164687"/>
            <a:ext cx="7886700" cy="4472450"/>
          </a:xfrm>
        </p:spPr>
        <p:txBody>
          <a:bodyPr/>
          <a:lstStyle/>
          <a:p>
            <a:pPr marL="0" lvl="0" indent="0" eaLnBrk="0" fontAlgn="base" hangingPunct="0">
              <a:lnSpc>
                <a:spcPct val="80000"/>
              </a:lnSpc>
              <a:spcAft>
                <a:spcPct val="0"/>
              </a:spcAft>
              <a:buNone/>
            </a:pPr>
            <a:r>
              <a:rPr lang="fr-FR" sz="4400" b="1" dirty="0">
                <a:solidFill>
                  <a:prstClr val="black"/>
                </a:solidFill>
                <a:latin typeface="Calibri Light"/>
              </a:rPr>
              <a:t>Groupes de travail</a:t>
            </a:r>
            <a:endParaRPr lang="fr-FR" sz="2800" dirty="0">
              <a:solidFill>
                <a:prstClr val="black"/>
              </a:solidFill>
            </a:endParaRP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r>
              <a:rPr lang="fr-FR" sz="2800" dirty="0">
                <a:solidFill>
                  <a:prstClr val="black"/>
                </a:solidFill>
              </a:rPr>
              <a:t>Soins palliatifs à domicile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r>
              <a:rPr lang="fr-FR" sz="2800" dirty="0">
                <a:solidFill>
                  <a:prstClr val="black"/>
                </a:solidFill>
              </a:rPr>
              <a:t>Démarche palliative en EHPAD et établissements médico-sociaux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r>
              <a:rPr lang="fr-FR" sz="2800" dirty="0">
                <a:solidFill>
                  <a:prstClr val="black"/>
                </a:solidFill>
              </a:rPr>
              <a:t>Soins infirmiers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r>
              <a:rPr lang="fr-FR" sz="2800" dirty="0">
                <a:solidFill>
                  <a:prstClr val="black"/>
                </a:solidFill>
              </a:rPr>
              <a:t>Loi </a:t>
            </a:r>
            <a:r>
              <a:rPr lang="fr-FR" sz="2800" dirty="0" err="1" smtClean="0">
                <a:solidFill>
                  <a:prstClr val="black"/>
                </a:solidFill>
              </a:rPr>
              <a:t>Claeys-Leonetti</a:t>
            </a:r>
            <a:endParaRPr lang="fr-FR" sz="2800" dirty="0">
              <a:solidFill>
                <a:prstClr val="black"/>
              </a:solidFill>
            </a:endParaRP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r>
              <a:rPr lang="fr-FR" sz="2800" dirty="0">
                <a:solidFill>
                  <a:prstClr val="black"/>
                </a:solidFill>
              </a:rPr>
              <a:t>Perfusion sous-cutanée et aspects techniques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r>
              <a:rPr lang="fr-FR" sz="2800" dirty="0">
                <a:solidFill>
                  <a:prstClr val="black"/>
                </a:solidFill>
              </a:rPr>
              <a:t>Actions locales et journée mondiale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r>
              <a:rPr lang="fr-FR" sz="2800" dirty="0">
                <a:solidFill>
                  <a:prstClr val="black"/>
                </a:solidFill>
              </a:rPr>
              <a:t>Annuaire des structures en soins palliatifs et des associations de bénévoles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r>
              <a:rPr lang="fr-FR" sz="2800" dirty="0">
                <a:solidFill>
                  <a:prstClr val="black"/>
                </a:solidFill>
              </a:rPr>
              <a:t>Colloque Aquitain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68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326" y="1057617"/>
            <a:ext cx="4074659" cy="572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5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6600" dirty="0"/>
              <a:t>	</a:t>
            </a:r>
            <a:r>
              <a:rPr lang="fr-FR" sz="6600" dirty="0" smtClean="0"/>
              <a:t>	PALLIADOM</a:t>
            </a:r>
          </a:p>
          <a:p>
            <a:pPr marL="0" indent="0">
              <a:buNone/>
            </a:pPr>
            <a:r>
              <a:rPr lang="fr-FR" sz="4800" dirty="0" smtClean="0"/>
              <a:t>Journée scientifique départementale des SP à domicile </a:t>
            </a:r>
          </a:p>
          <a:p>
            <a:pPr marL="0" indent="0">
              <a:buNone/>
            </a:pPr>
            <a:r>
              <a:rPr lang="fr-FR" sz="4800" dirty="0" smtClean="0"/>
              <a:t>Bordeaux – 16 mars 2017</a:t>
            </a:r>
          </a:p>
          <a:p>
            <a:pPr marL="0" indent="0">
              <a:buNone/>
            </a:pPr>
            <a:endParaRPr lang="fr-FR" sz="4800" dirty="0"/>
          </a:p>
          <a:p>
            <a:pPr marL="0" indent="0">
              <a:buNone/>
            </a:pPr>
            <a:endParaRPr lang="fr-FR" sz="4800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7084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515" y="1704513"/>
            <a:ext cx="7886700" cy="4472450"/>
          </a:xfrm>
        </p:spPr>
        <p:txBody>
          <a:bodyPr/>
          <a:lstStyle/>
          <a:p>
            <a:pPr marL="0" indent="0">
              <a:buNone/>
            </a:pPr>
            <a:r>
              <a:rPr lang="fr-FR" sz="4000" dirty="0"/>
              <a:t>Journée </a:t>
            </a:r>
            <a:r>
              <a:rPr lang="fr-FR" sz="4000" dirty="0" smtClean="0"/>
              <a:t>(gratuite) régionale des 			    psychologues </a:t>
            </a:r>
          </a:p>
          <a:p>
            <a:pPr marL="0" indent="0">
              <a:buNone/>
            </a:pPr>
            <a:r>
              <a:rPr lang="fr-FR" sz="4000" dirty="0"/>
              <a:t>	</a:t>
            </a:r>
            <a:r>
              <a:rPr lang="fr-FR" sz="4000" dirty="0" smtClean="0"/>
              <a:t>par et pour les psychologues de   	     la Nouvelle-Aquitaine</a:t>
            </a:r>
          </a:p>
          <a:p>
            <a:pPr marL="0" indent="0">
              <a:buNone/>
            </a:pPr>
            <a:endParaRPr lang="fr-FR" sz="4000" dirty="0" smtClean="0"/>
          </a:p>
          <a:p>
            <a:pPr marL="0" indent="0">
              <a:buNone/>
            </a:pPr>
            <a:r>
              <a:rPr lang="fr-FR" sz="4000" dirty="0" smtClean="0"/>
              <a:t>       Bordeaux  </a:t>
            </a:r>
            <a:r>
              <a:rPr lang="fr-FR" sz="4000" dirty="0"/>
              <a:t>– 24 mars </a:t>
            </a:r>
            <a:r>
              <a:rPr lang="fr-FR" sz="4000" dirty="0" smtClean="0"/>
              <a:t>2017</a:t>
            </a:r>
          </a:p>
          <a:p>
            <a:pPr marL="0" indent="0">
              <a:buNone/>
            </a:pPr>
            <a:r>
              <a:rPr lang="fr-FR" sz="4000" dirty="0"/>
              <a:t>	</a:t>
            </a:r>
            <a:r>
              <a:rPr lang="fr-FR" sz="4000" dirty="0" smtClean="0"/>
              <a:t>     Athénée Municipal</a:t>
            </a:r>
            <a:endParaRPr lang="fr-FR" sz="4000" dirty="0"/>
          </a:p>
          <a:p>
            <a:pPr marL="0" indent="0">
              <a:buNone/>
            </a:pPr>
            <a:endParaRPr lang="fr-FR" sz="4000" dirty="0" smtClean="0"/>
          </a:p>
          <a:p>
            <a:pPr marL="0" indent="0">
              <a:buNone/>
            </a:pPr>
            <a:endParaRPr lang="fr-FR" sz="4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378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21216" y="3602037"/>
            <a:ext cx="8110549" cy="2283608"/>
          </a:xfrm>
        </p:spPr>
        <p:txBody>
          <a:bodyPr/>
          <a:lstStyle/>
          <a:p>
            <a:pPr algn="l"/>
            <a:endParaRPr lang="fr-FR" sz="3600" dirty="0" smtClean="0"/>
          </a:p>
          <a:p>
            <a:pPr algn="l"/>
            <a:r>
              <a:rPr lang="fr-FR" sz="3600" dirty="0" smtClean="0"/>
              <a:t>Les   prochaines   journées  annuelles de  la  SGBSO    se dérouleront      les    </a:t>
            </a:r>
          </a:p>
          <a:p>
            <a:pPr algn="l"/>
            <a:r>
              <a:rPr lang="fr-FR" sz="3600" dirty="0" smtClean="0"/>
              <a:t>28 et    29   septembre 2017   à  Périgueux</a:t>
            </a:r>
            <a:endParaRPr lang="fr-FR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25" y="1139706"/>
            <a:ext cx="6697013" cy="269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1F497D"/>
                </a:solidFill>
                <a:latin typeface="Arial"/>
                <a:ea typeface="MS Mincho"/>
              </a:rPr>
              <a:t> -  DVD </a:t>
            </a:r>
            <a:r>
              <a:rPr lang="fr-FR" b="1" dirty="0">
                <a:solidFill>
                  <a:srgbClr val="1F497D"/>
                </a:solidFill>
                <a:latin typeface="Arial"/>
                <a:ea typeface="MS Mincho"/>
              </a:rPr>
              <a:t>sur Directives </a:t>
            </a:r>
            <a:r>
              <a:rPr lang="fr-FR" b="1" dirty="0" smtClean="0">
                <a:solidFill>
                  <a:srgbClr val="1F497D"/>
                </a:solidFill>
                <a:latin typeface="Arial"/>
                <a:ea typeface="MS Mincho"/>
              </a:rPr>
              <a:t>Anticipées</a:t>
            </a:r>
          </a:p>
          <a:p>
            <a:pPr marL="0" indent="0">
              <a:buNone/>
            </a:pPr>
            <a:r>
              <a:rPr lang="fr-FR" b="1" dirty="0">
                <a:solidFill>
                  <a:srgbClr val="1F497D"/>
                </a:solidFill>
                <a:latin typeface="Arial"/>
                <a:ea typeface="MS Mincho"/>
              </a:rPr>
              <a:t>	 </a:t>
            </a:r>
            <a:r>
              <a:rPr lang="fr-FR" b="1" dirty="0" smtClean="0">
                <a:solidFill>
                  <a:srgbClr val="1F497D"/>
                </a:solidFill>
                <a:latin typeface="Arial"/>
                <a:ea typeface="MS Mincho"/>
              </a:rPr>
              <a:t>     </a:t>
            </a:r>
            <a:r>
              <a:rPr lang="fr-FR" sz="2800" b="1" dirty="0" smtClean="0">
                <a:solidFill>
                  <a:srgbClr val="FF0000"/>
                </a:solidFill>
                <a:latin typeface="Arial"/>
                <a:ea typeface="MS Mincho"/>
              </a:rPr>
              <a:t>Un DVD pédagogique GRATUIT</a:t>
            </a:r>
          </a:p>
          <a:p>
            <a:pPr marL="0" indent="0">
              <a:buNone/>
            </a:pPr>
            <a:r>
              <a:rPr lang="fr-FR" b="1" dirty="0">
                <a:solidFill>
                  <a:srgbClr val="1F497D"/>
                </a:solidFill>
                <a:latin typeface="Arial"/>
                <a:ea typeface="MS Mincho"/>
              </a:rPr>
              <a:t>	</a:t>
            </a:r>
            <a:r>
              <a:rPr lang="fr-FR" b="1" dirty="0" smtClean="0">
                <a:solidFill>
                  <a:srgbClr val="1F497D"/>
                </a:solidFill>
                <a:latin typeface="Arial"/>
                <a:ea typeface="MS Mincho"/>
              </a:rPr>
              <a:t>suite au CASP 2015 : lectures théâtrales et « table ronde »</a:t>
            </a:r>
          </a:p>
          <a:p>
            <a:pPr marL="0" indent="0">
              <a:buNone/>
            </a:pPr>
            <a:r>
              <a:rPr lang="fr-FR" b="1" dirty="0">
                <a:solidFill>
                  <a:srgbClr val="1F497D"/>
                </a:solidFill>
                <a:latin typeface="Arial"/>
                <a:ea typeface="MS Mincho"/>
              </a:rPr>
              <a:t>	</a:t>
            </a:r>
            <a:endParaRPr lang="fr-FR" b="1" dirty="0" smtClean="0">
              <a:solidFill>
                <a:srgbClr val="1F497D"/>
              </a:solidFill>
              <a:latin typeface="Arial"/>
              <a:ea typeface="MS Mincho"/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1F497D"/>
                </a:solidFill>
                <a:latin typeface="Arial"/>
                <a:ea typeface="MS Mincho"/>
              </a:rPr>
              <a:t>                              avec le soutien du</a:t>
            </a:r>
            <a:endParaRPr lang="fr-FR" b="1" dirty="0">
              <a:solidFill>
                <a:srgbClr val="1F497D"/>
              </a:solidFill>
              <a:latin typeface="Arial"/>
              <a:ea typeface="MS Mincho"/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1F497D"/>
                </a:solidFill>
                <a:latin typeface="Arial"/>
                <a:ea typeface="MS Mincho"/>
              </a:rPr>
              <a:t>	</a:t>
            </a:r>
            <a:endParaRPr lang="fr-FR" b="1" dirty="0" smtClean="0">
              <a:solidFill>
                <a:srgbClr val="1F497D"/>
              </a:solidFill>
              <a:latin typeface="Arial"/>
              <a:ea typeface="MS Mincho"/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1F497D"/>
                </a:solidFill>
                <a:latin typeface="Arial"/>
                <a:ea typeface="MS Mincho"/>
              </a:rPr>
              <a:t>	</a:t>
            </a:r>
            <a:r>
              <a:rPr lang="fr-FR" b="1" dirty="0" smtClean="0">
                <a:solidFill>
                  <a:srgbClr val="1F497D"/>
                </a:solidFill>
                <a:latin typeface="Arial"/>
                <a:ea typeface="MS Mincho"/>
              </a:rPr>
              <a:t>BON DE COMMANDE ….  TRES BIENTÔT !!!</a:t>
            </a:r>
          </a:p>
          <a:p>
            <a:pPr marL="0" indent="0">
              <a:buNone/>
            </a:pPr>
            <a:endParaRPr lang="fr-FR" b="1" dirty="0">
              <a:solidFill>
                <a:srgbClr val="1F497D"/>
              </a:solidFill>
              <a:latin typeface="Arial"/>
              <a:ea typeface="MS Mincho"/>
            </a:endParaRPr>
          </a:p>
          <a:p>
            <a:pPr marL="0" indent="0">
              <a:buNone/>
            </a:pPr>
            <a:endParaRPr lang="fr-FR" b="1" dirty="0" smtClean="0">
              <a:solidFill>
                <a:srgbClr val="1F497D"/>
              </a:solidFill>
              <a:latin typeface="Arial"/>
              <a:ea typeface="MS Mincho"/>
            </a:endParaRPr>
          </a:p>
          <a:p>
            <a:pPr>
              <a:buFontTx/>
              <a:buChar char="-"/>
            </a:pPr>
            <a:r>
              <a:rPr lang="fr-FR" b="1" dirty="0" smtClean="0">
                <a:solidFill>
                  <a:srgbClr val="1F497D"/>
                </a:solidFill>
                <a:latin typeface="Arial"/>
                <a:ea typeface="MS Mincho"/>
              </a:rPr>
              <a:t>FAASP (Fonds Aquitain pour l’Accompagnement et les Soins Palliatifs)</a:t>
            </a:r>
          </a:p>
          <a:p>
            <a:pPr>
              <a:buFontTx/>
              <a:buChar char="-"/>
            </a:pPr>
            <a:endParaRPr lang="fr-FR" b="1" dirty="0">
              <a:solidFill>
                <a:srgbClr val="1F497D"/>
              </a:solidFill>
              <a:latin typeface="Arial"/>
              <a:ea typeface="MS Mincho"/>
            </a:endParaRPr>
          </a:p>
          <a:p>
            <a:pPr>
              <a:buFontTx/>
              <a:buChar char="-"/>
            </a:pPr>
            <a:endParaRPr lang="fr-FR" b="1" dirty="0" smtClean="0">
              <a:solidFill>
                <a:srgbClr val="1F497D"/>
              </a:solidFill>
              <a:latin typeface="Arial"/>
              <a:ea typeface="MS Mincho"/>
            </a:endParaRPr>
          </a:p>
          <a:p>
            <a:pPr>
              <a:buFontTx/>
              <a:buChar char="-"/>
            </a:pPr>
            <a:endParaRPr lang="fr-FR" b="1" dirty="0" smtClean="0">
              <a:solidFill>
                <a:srgbClr val="1F497D"/>
              </a:solidFill>
              <a:latin typeface="Arial"/>
              <a:ea typeface="MS Mincho"/>
            </a:endParaRPr>
          </a:p>
          <a:p>
            <a:pPr marL="457200" lvl="1" indent="0">
              <a:buNone/>
            </a:pPr>
            <a:r>
              <a:rPr lang="fr-FR" b="1" dirty="0" smtClean="0">
                <a:solidFill>
                  <a:srgbClr val="1F497D"/>
                </a:solidFill>
                <a:latin typeface="Arial"/>
                <a:ea typeface="MS Mincho"/>
              </a:rPr>
              <a:t>		</a:t>
            </a:r>
          </a:p>
          <a:p>
            <a:pPr marL="457200" lvl="1" indent="0">
              <a:buNone/>
            </a:pPr>
            <a:r>
              <a:rPr lang="fr-FR" b="1" dirty="0">
                <a:solidFill>
                  <a:srgbClr val="1F497D"/>
                </a:solidFill>
                <a:latin typeface="Arial"/>
                <a:ea typeface="MS Mincho"/>
              </a:rPr>
              <a:t>	 </a:t>
            </a:r>
            <a:r>
              <a:rPr lang="fr-FR" b="1" dirty="0" smtClean="0">
                <a:solidFill>
                  <a:srgbClr val="1F497D"/>
                </a:solidFill>
                <a:latin typeface="Arial"/>
                <a:ea typeface="MS Mincho"/>
              </a:rPr>
              <a:t>     Dîner de gala pour les entreprises – Lundi 13 mars 2017</a:t>
            </a:r>
          </a:p>
          <a:p>
            <a:pPr marL="0" indent="0">
              <a:buNone/>
            </a:pPr>
            <a:endParaRPr lang="fr-FR" b="1" dirty="0" smtClean="0">
              <a:solidFill>
                <a:srgbClr val="1F497D"/>
              </a:solidFill>
              <a:latin typeface="Arial"/>
              <a:ea typeface="MS Mincho"/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1F497D"/>
                </a:solidFill>
                <a:latin typeface="Arial"/>
                <a:ea typeface="MS Mincho"/>
              </a:rPr>
              <a:t>	</a:t>
            </a:r>
            <a:endParaRPr lang="fr-FR" b="1" dirty="0">
              <a:solidFill>
                <a:srgbClr val="1F497D"/>
              </a:solidFill>
              <a:latin typeface="Arial"/>
              <a:ea typeface="MS Mincho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 descr="C:\Users\paternb\Documents\Asso régionale - Palliaquitaine\AAP Fonds pour les SP - DAntic\Logos pour DVD DAnticipées\FondsSP-pt-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60" y="3114645"/>
            <a:ext cx="2456423" cy="90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82" y="4733065"/>
            <a:ext cx="6672263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4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4400" dirty="0" smtClean="0"/>
              <a:t>	NOUVELLE- AQUITAINE</a:t>
            </a:r>
          </a:p>
          <a:p>
            <a:pPr marL="0" indent="0" algn="ctr">
              <a:buNone/>
            </a:pPr>
            <a:endParaRPr lang="fr-FR" sz="4400" dirty="0"/>
          </a:p>
          <a:p>
            <a:pPr marL="0" indent="0" algn="ctr">
              <a:buNone/>
            </a:pPr>
            <a:r>
              <a:rPr lang="fr-FR" sz="4400" dirty="0" smtClean="0"/>
              <a:t>Aquitaine</a:t>
            </a:r>
            <a:endParaRPr lang="fr-FR" sz="4400" dirty="0"/>
          </a:p>
          <a:p>
            <a:pPr marL="0" indent="0" algn="ctr">
              <a:buNone/>
            </a:pPr>
            <a:r>
              <a:rPr lang="fr-FR" sz="4400" dirty="0" smtClean="0"/>
              <a:t>Limousin</a:t>
            </a:r>
          </a:p>
          <a:p>
            <a:pPr marL="0" indent="0" algn="ctr">
              <a:buNone/>
            </a:pPr>
            <a:r>
              <a:rPr lang="fr-FR" sz="4400" dirty="0" smtClean="0"/>
              <a:t>Poitou-Charentes</a:t>
            </a:r>
          </a:p>
          <a:p>
            <a:pPr marL="0" indent="0">
              <a:buNone/>
            </a:pPr>
            <a:endParaRPr lang="fr-FR" sz="4400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8673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704513"/>
            <a:ext cx="8515350" cy="4472450"/>
          </a:xfrm>
        </p:spPr>
        <p:txBody>
          <a:bodyPr/>
          <a:lstStyle/>
          <a:p>
            <a:pPr marL="0" indent="0">
              <a:buNone/>
            </a:pPr>
            <a:r>
              <a:rPr lang="fr-FR" sz="3200" b="1" dirty="0" smtClean="0"/>
              <a:t>Toutes les actualités sur          			</a:t>
            </a:r>
            <a:r>
              <a:rPr lang="fr-FR" sz="3200" b="1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www.palliaquitaine</a:t>
            </a:r>
            <a:r>
              <a:rPr lang="fr-FR" sz="3200" b="1" u="sng" dirty="0" smtClean="0">
                <a:solidFill>
                  <a:schemeClr val="accent1">
                    <a:lumMod val="75000"/>
                  </a:schemeClr>
                </a:solidFill>
              </a:rPr>
              <a:t>.fr</a:t>
            </a: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sz="3200" b="1" dirty="0" smtClean="0"/>
              <a:t>N’oubliez pas d’adhérer ou renouveler votre adhésion !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r>
              <a:rPr lang="fr-FR" sz="2800" b="1" dirty="0" smtClean="0"/>
              <a:t>Prochain colloque Aquitain en novembre 2017</a:t>
            </a:r>
          </a:p>
          <a:p>
            <a:pPr marL="0" indent="0">
              <a:buNone/>
            </a:pPr>
            <a:r>
              <a:rPr lang="fr-FR" sz="2800" b="1" dirty="0"/>
              <a:t>	</a:t>
            </a:r>
            <a:r>
              <a:rPr lang="fr-FR" sz="2800" b="1" dirty="0" smtClean="0"/>
              <a:t> 8</a:t>
            </a:r>
            <a:r>
              <a:rPr lang="fr-FR" sz="2800" b="1" baseline="30000" dirty="0" smtClean="0"/>
              <a:t>ème</a:t>
            </a:r>
            <a:r>
              <a:rPr lang="fr-FR" sz="2800" b="1" dirty="0" smtClean="0"/>
              <a:t> CASP </a:t>
            </a:r>
            <a:r>
              <a:rPr lang="fr-FR" sz="2800" b="1" dirty="0"/>
              <a:t> </a:t>
            </a:r>
            <a:r>
              <a:rPr lang="fr-FR" sz="2800" b="1" dirty="0" smtClean="0"/>
              <a:t>  et</a:t>
            </a:r>
          </a:p>
          <a:p>
            <a:pPr marL="0" indent="0">
              <a:buNone/>
            </a:pPr>
            <a:r>
              <a:rPr lang="fr-FR" sz="2800" b="1" dirty="0"/>
              <a:t>	 </a:t>
            </a:r>
            <a:r>
              <a:rPr lang="fr-FR" sz="2800" b="1" dirty="0" smtClean="0"/>
              <a:t>   1</a:t>
            </a:r>
            <a:r>
              <a:rPr lang="fr-FR" sz="2800" b="1" baseline="30000" dirty="0" smtClean="0"/>
              <a:t>ère</a:t>
            </a:r>
            <a:r>
              <a:rPr lang="fr-FR" sz="2800" b="1" dirty="0" smtClean="0"/>
              <a:t> journée régionale Nouvelle-Aquitaine ?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5814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966383"/>
            <a:ext cx="7886700" cy="4472450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FR" sz="3200" dirty="0" smtClean="0">
              <a:solidFill>
                <a:srgbClr val="000099"/>
              </a:solidFill>
              <a:latin typeface="Trebuchet MS" panose="020B0603020202020204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FR" sz="3200" dirty="0">
              <a:solidFill>
                <a:srgbClr val="000099"/>
              </a:solidFill>
              <a:latin typeface="Trebuchet MS" panose="020B0603020202020204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3200" dirty="0" smtClean="0">
                <a:solidFill>
                  <a:srgbClr val="000099"/>
                </a:solidFill>
                <a:latin typeface="Trebuchet MS" panose="020B0603020202020204"/>
              </a:rPr>
              <a:t>MERCI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FR" sz="3200" dirty="0">
              <a:solidFill>
                <a:srgbClr val="000099"/>
              </a:solidFill>
              <a:latin typeface="Trebuchet MS" panose="020B0603020202020204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3200" dirty="0" smtClean="0">
                <a:solidFill>
                  <a:srgbClr val="000099"/>
                </a:solidFill>
                <a:latin typeface="Trebuchet MS" panose="020B0603020202020204"/>
              </a:rPr>
              <a:t>ET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FR" sz="3200" dirty="0">
              <a:solidFill>
                <a:srgbClr val="000099"/>
              </a:solidFill>
              <a:latin typeface="Trebuchet MS" panose="020B0603020202020204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3200" dirty="0">
                <a:solidFill>
                  <a:srgbClr val="000099"/>
                </a:solidFill>
                <a:latin typeface="Trebuchet MS" panose="020B0603020202020204"/>
              </a:rPr>
              <a:t>Maintenant, </a:t>
            </a:r>
            <a:endParaRPr lang="fr-FR" sz="3200" dirty="0" smtClean="0">
              <a:solidFill>
                <a:srgbClr val="000099"/>
              </a:solidFill>
              <a:latin typeface="Trebuchet MS" panose="020B0603020202020204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3200" dirty="0" smtClean="0"/>
              <a:t>     UNE NEZTOILE AVANT DE FILER !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8032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9666" y="1098586"/>
            <a:ext cx="7886700" cy="4472450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Journée SFAP - Ministère du 16 novembre 2016</a:t>
            </a: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0000FF"/>
                </a:solidFill>
              </a:rPr>
              <a:t>PLAN NATIONAL 2015 – 2018</a:t>
            </a: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0000FF"/>
                </a:solidFill>
              </a:rPr>
              <a:t>4 axes – 40 mesures – 4 GT – 190 M €</a:t>
            </a:r>
          </a:p>
          <a:p>
            <a:pPr marL="0" indent="0" algn="ctr">
              <a:buNone/>
            </a:pPr>
            <a:endParaRPr lang="fr-FR" sz="2800" b="1" dirty="0" smtClean="0">
              <a:solidFill>
                <a:srgbClr val="0000FF"/>
              </a:solidFill>
            </a:endParaRPr>
          </a:p>
          <a:p>
            <a:pPr marL="514350" indent="-514350" algn="ctr">
              <a:buAutoNum type="arabicPeriod"/>
            </a:pPr>
            <a:r>
              <a:rPr lang="fr-FR" sz="2800" b="1" dirty="0" smtClean="0"/>
              <a:t>Informer le patient</a:t>
            </a:r>
          </a:p>
          <a:p>
            <a:pPr marL="742950" indent="-742950" algn="ctr">
              <a:buAutoNum type="arabicPeriod"/>
            </a:pPr>
            <a:r>
              <a:rPr lang="fr-FR" sz="2800" b="1" dirty="0" smtClean="0"/>
              <a:t>Former les professionnels</a:t>
            </a:r>
          </a:p>
          <a:p>
            <a:pPr marL="742950" indent="-742950" algn="ctr">
              <a:buAutoNum type="arabicPeriod"/>
            </a:pPr>
            <a:r>
              <a:rPr lang="fr-FR" sz="2800" b="1" dirty="0" smtClean="0"/>
              <a:t>Développer les SP de proximité</a:t>
            </a:r>
          </a:p>
          <a:p>
            <a:pPr marL="742950" indent="-742950" algn="ctr">
              <a:buAutoNum type="arabicPeriod"/>
            </a:pPr>
            <a:r>
              <a:rPr lang="fr-FR" sz="2800" b="1" dirty="0" smtClean="0"/>
              <a:t>Réduire les inégalités territoriales</a:t>
            </a:r>
          </a:p>
          <a:p>
            <a:pPr marL="0" indent="0" algn="ctr">
              <a:buNone/>
            </a:pPr>
            <a:endParaRPr lang="fr-FR" sz="2800" b="1" dirty="0" smtClean="0"/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FF6600"/>
                </a:solidFill>
              </a:rPr>
              <a:t>=&gt; Déclinaison régionale</a:t>
            </a:r>
            <a:endParaRPr lang="fr-FR" sz="4400" b="1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23022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9666" y="1098586"/>
            <a:ext cx="7886700" cy="4740354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Journée SFAP - Ministère du 16 novembre 2016</a:t>
            </a: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FF6600"/>
                </a:solidFill>
              </a:rPr>
              <a:t> Déclinaison régionale</a:t>
            </a:r>
            <a:endParaRPr lang="fr-FR" sz="4400" b="1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fr-FR" sz="4400" b="1" dirty="0" smtClean="0"/>
          </a:p>
          <a:p>
            <a:pPr marL="0" indent="0">
              <a:buNone/>
            </a:pPr>
            <a:r>
              <a:rPr lang="fr-FR" sz="4400" b="1" dirty="0" smtClean="0"/>
              <a:t>Beaucoup de travail</a:t>
            </a:r>
          </a:p>
          <a:p>
            <a:pPr marL="0" indent="0">
              <a:buNone/>
            </a:pPr>
            <a:r>
              <a:rPr lang="fr-FR" sz="4400" b="1" dirty="0"/>
              <a:t>Confiance</a:t>
            </a:r>
          </a:p>
          <a:p>
            <a:pPr marL="0" indent="0">
              <a:buNone/>
            </a:pPr>
            <a:r>
              <a:rPr lang="fr-FR" sz="4400" b="1" dirty="0" smtClean="0"/>
              <a:t>Ne </a:t>
            </a:r>
            <a:r>
              <a:rPr lang="fr-FR" sz="4400" b="1" dirty="0"/>
              <a:t>pas hésiter à innover</a:t>
            </a:r>
          </a:p>
          <a:p>
            <a:pPr marL="0" indent="0">
              <a:buNone/>
            </a:pPr>
            <a:r>
              <a:rPr lang="fr-FR" sz="4400" b="1" dirty="0"/>
              <a:t>Défragmenter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334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</a:t>
            </a:r>
            <a:br>
              <a:rPr lang="fr-FR" smtClean="0"/>
            </a:b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5148263" cy="365125"/>
          </a:xfrm>
        </p:spPr>
        <p:txBody>
          <a:bodyPr/>
          <a:lstStyle/>
          <a:p>
            <a:r>
              <a:rPr lang="fr-FR" dirty="0" smtClean="0"/>
              <a:t>ARS ALPC Dr P </a:t>
            </a:r>
            <a:r>
              <a:rPr lang="fr-FR" dirty="0" err="1" smtClean="0"/>
              <a:t>Lepault</a:t>
            </a:r>
            <a:r>
              <a:rPr lang="fr-FR" dirty="0" smtClean="0"/>
              <a:t> -2016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12" descr="D:\Utilisateurs\jvassellier\AppData\Local\Microsoft\Windows\Temporary Internet Files\OLK2A\image_granderegio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8668" y="1013552"/>
            <a:ext cx="720566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048668" y="3471002"/>
            <a:ext cx="7589247" cy="3088396"/>
          </a:xfrm>
        </p:spPr>
        <p:txBody>
          <a:bodyPr/>
          <a:lstStyle/>
          <a:p>
            <a:pPr algn="ctr">
              <a:buNone/>
            </a:pPr>
            <a:r>
              <a:rPr lang="fr-FR" sz="3200" b="1" u="sng" dirty="0" smtClean="0">
                <a:latin typeface="Arial Black" pitchFamily="34" charset="0"/>
                <a:ea typeface="CMU Serif Upright Italic" pitchFamily="50" charset="0"/>
                <a:cs typeface="CMU Serif Upright Italic" pitchFamily="50" charset="0"/>
              </a:rPr>
              <a:t>Extrait</a:t>
            </a:r>
            <a:r>
              <a:rPr lang="fr-FR" sz="3200" dirty="0" smtClean="0">
                <a:latin typeface="Arial Black" pitchFamily="34" charset="0"/>
                <a:ea typeface="CMU Serif Upright Italic" pitchFamily="50" charset="0"/>
                <a:cs typeface="CMU Serif Upright Italic" pitchFamily="50" charset="0"/>
              </a:rPr>
              <a:t> du Plan d’action pour le développement des soins palliatifs en région Nouvelle Aquitaine </a:t>
            </a:r>
          </a:p>
          <a:p>
            <a:pPr algn="ctr">
              <a:buNone/>
            </a:pPr>
            <a:r>
              <a:rPr lang="fr-FR" sz="3200" dirty="0" smtClean="0">
                <a:solidFill>
                  <a:srgbClr val="FFC000"/>
                </a:solidFill>
                <a:latin typeface="Arial Black" pitchFamily="34" charset="0"/>
                <a:ea typeface="CMU Serif Upright Italic" pitchFamily="50" charset="0"/>
                <a:cs typeface="CMU Serif Upright Italic" pitchFamily="50" charset="0"/>
              </a:rPr>
              <a:t>19 novembre 2016 -  Bordeaux</a:t>
            </a:r>
            <a:endParaRPr lang="fr-FR" sz="3200" dirty="0">
              <a:solidFill>
                <a:srgbClr val="FFC000"/>
              </a:solidFill>
              <a:latin typeface="Arial Black" pitchFamily="34" charset="0"/>
              <a:ea typeface="CMU Serif Upright Italic" pitchFamily="50" charset="0"/>
              <a:cs typeface="CMU Serif Upright Ital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fr-FR" sz="2400" b="1" dirty="0" smtClean="0"/>
              <a:t>Renforcer la lisibilité régionale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5400" y="2008267"/>
            <a:ext cx="5398368" cy="4104456"/>
          </a:xfrm>
        </p:spPr>
        <p:txBody>
          <a:bodyPr/>
          <a:lstStyle/>
          <a:p>
            <a:r>
              <a:rPr lang="fr-FR" sz="2400" dirty="0" smtClean="0"/>
              <a:t>Créer une cellule régionale  d’animation des soins palliatifs</a:t>
            </a:r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 smtClean="0"/>
              <a:t>	</a:t>
            </a:r>
            <a:r>
              <a:rPr lang="fr-FR" sz="4000" dirty="0" err="1" smtClean="0">
                <a:solidFill>
                  <a:schemeClr val="accent1">
                    <a:lumMod val="75000"/>
                  </a:schemeClr>
                </a:solidFill>
              </a:rPr>
              <a:t>CAPalliatif</a:t>
            </a:r>
            <a:endParaRPr lang="fr-FR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400" dirty="0" smtClean="0"/>
              <a:t>Augmenter les  liens avec les associations régionales (</a:t>
            </a:r>
            <a:r>
              <a:rPr lang="fr-FR" sz="2400" dirty="0" err="1" smtClean="0"/>
              <a:t>Palliaquitaine</a:t>
            </a:r>
            <a:r>
              <a:rPr lang="fr-FR" sz="2400" dirty="0" smtClean="0"/>
              <a:t>, Spirale et </a:t>
            </a:r>
            <a:r>
              <a:rPr lang="fr-FR" sz="2400" dirty="0" err="1" smtClean="0"/>
              <a:t>Pallialim</a:t>
            </a:r>
            <a:r>
              <a:rPr lang="fr-FR" sz="2400" dirty="0" smtClean="0"/>
              <a:t>) 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Rassembler les comités de suivi du SROS   début 2017</a:t>
            </a:r>
          </a:p>
          <a:p>
            <a:pPr>
              <a:buNone/>
            </a:pPr>
            <a:endParaRPr lang="fr-FR" sz="24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ARS ALPC </a:t>
            </a:r>
            <a:r>
              <a:rPr lang="en-US" dirty="0" err="1" smtClean="0"/>
              <a:t>Dr</a:t>
            </a:r>
            <a:r>
              <a:rPr lang="en-US" dirty="0" smtClean="0"/>
              <a:t> P </a:t>
            </a:r>
            <a:r>
              <a:rPr lang="en-US" dirty="0" err="1" smtClean="0"/>
              <a:t>Lepault</a:t>
            </a:r>
            <a:r>
              <a:rPr lang="en-US" dirty="0" smtClean="0"/>
              <a:t>   2016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Image 6" descr="Aquitaine-Limousin-Poitou-Charentes_et_provinces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5477" y="1792822"/>
            <a:ext cx="3178523" cy="4319901"/>
          </a:xfrm>
          <a:prstGeom prst="rect">
            <a:avLst/>
          </a:prstGeom>
        </p:spPr>
      </p:pic>
      <p:pic>
        <p:nvPicPr>
          <p:cNvPr id="8" name="Image 7" descr="http://www.intranet.ars.sante.fr/fileadmin/AQLIPCH/002_Quotidien/02_01_Boite_a_outils/01_Logo/ARS_NA_LOGO_72dp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82" y="747206"/>
            <a:ext cx="1673860" cy="1036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2481" y="1754562"/>
            <a:ext cx="6478488" cy="1008112"/>
          </a:xfrm>
        </p:spPr>
        <p:txBody>
          <a:bodyPr/>
          <a:lstStyle/>
          <a:p>
            <a:pPr lvl="1"/>
            <a:r>
              <a:rPr lang="fr-FR" sz="2400" dirty="0" smtClean="0"/>
              <a:t>Développer les soins palliatifs au domicile et dans les établissements médico-sociaux </a:t>
            </a:r>
            <a:br>
              <a:rPr lang="fr-FR" sz="2400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748596"/>
            <a:ext cx="8892480" cy="3312368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r>
              <a:rPr lang="fr-FR" sz="1800" dirty="0" smtClean="0"/>
              <a:t>Formation pour les soignants  du domicile (avec les URPS , ordres…)</a:t>
            </a:r>
          </a:p>
          <a:p>
            <a:r>
              <a:rPr lang="fr-FR" sz="1800" dirty="0" smtClean="0"/>
              <a:t>Mise en place des plateformes d’appui à la coordination </a:t>
            </a:r>
          </a:p>
          <a:p>
            <a:r>
              <a:rPr lang="fr-FR" sz="1800" dirty="0" smtClean="0"/>
              <a:t>Soutien des soignants du domicile par les EMSP ( expertise  palliative au lit du malade réalisée par les plateformes/réseaux en 2016 puis par les EMSP en 2017 ) </a:t>
            </a:r>
          </a:p>
          <a:p>
            <a:r>
              <a:rPr lang="fr-FR" sz="1800" dirty="0" smtClean="0"/>
              <a:t>Savoir passer le relais à l’HAD</a:t>
            </a:r>
            <a:endParaRPr lang="fr-FR" sz="1800" dirty="0" smtClean="0">
              <a:solidFill>
                <a:srgbClr val="00B050"/>
              </a:solidFill>
            </a:endParaRPr>
          </a:p>
          <a:p>
            <a:r>
              <a:rPr lang="fr-FR" sz="1800" dirty="0" smtClean="0"/>
              <a:t>Organiser des rencontres trimestrielles entre les acteurs des soins palliatifs du domicile et les acteurs des LISP et USP pour </a:t>
            </a:r>
            <a:r>
              <a:rPr lang="fr-FR" sz="1800" b="1" u="sng" dirty="0" smtClean="0">
                <a:solidFill>
                  <a:srgbClr val="FF0000"/>
                </a:solidFill>
              </a:rPr>
              <a:t>favoriser les contacts et le développement des parcours palliatifs.</a:t>
            </a:r>
          </a:p>
          <a:p>
            <a:pPr>
              <a:buNone/>
            </a:pPr>
            <a:r>
              <a:rPr lang="fr-FR" sz="1800" dirty="0" smtClean="0"/>
              <a:t>             </a:t>
            </a:r>
            <a:r>
              <a:rPr lang="fr-FR" sz="1800" dirty="0" smtClean="0">
                <a:solidFill>
                  <a:srgbClr val="00B050"/>
                </a:solidFill>
              </a:rPr>
              <a:t>L’important  est d’éviter les allers et retours avec les services des urgences</a:t>
            </a:r>
            <a:endParaRPr lang="fr-FR" sz="18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ARS ALPC </a:t>
            </a:r>
            <a:r>
              <a:rPr lang="en-US" dirty="0" err="1" smtClean="0"/>
              <a:t>Dr</a:t>
            </a:r>
            <a:r>
              <a:rPr lang="en-US" dirty="0" smtClean="0"/>
              <a:t> P </a:t>
            </a:r>
            <a:r>
              <a:rPr lang="en-US" dirty="0" err="1" smtClean="0"/>
              <a:t>Lepault</a:t>
            </a:r>
            <a:r>
              <a:rPr lang="en-US" dirty="0" smtClean="0"/>
              <a:t>  2016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Image 9" descr="http://www.intranet.ars.sante.fr/fileadmin/AQLIPCH/002_Quotidien/02_01_Boite_a_outils/01_Logo/ARS_NA_LOGO_72dp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98" y="1362066"/>
            <a:ext cx="1673860" cy="1036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ctrTitle"/>
          </p:nvPr>
        </p:nvSpPr>
        <p:spPr bwMode="auto">
          <a:xfrm>
            <a:off x="516945" y="2814031"/>
            <a:ext cx="7772400" cy="388843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4000" b="1" dirty="0" smtClean="0">
                <a:solidFill>
                  <a:schemeClr val="tx2"/>
                </a:solidFill>
                <a:ea typeface="ＭＳ Ｐゴシック" pitchFamily="34" charset="-128"/>
              </a:rPr>
              <a:t>CELLULE D’</a:t>
            </a:r>
            <a:r>
              <a:rPr lang="fr-FR" altLang="ja-JP" sz="4000" b="1" dirty="0" smtClean="0">
                <a:solidFill>
                  <a:schemeClr val="tx2"/>
                </a:solidFill>
                <a:ea typeface="ＭＳ Ｐゴシック" pitchFamily="34" charset="-128"/>
              </a:rPr>
              <a:t>ANIMATION REGIONALE DES SOINS PALLIATIFS ET D’ACCOMPAGNEMENT </a:t>
            </a:r>
            <a:br>
              <a:rPr lang="fr-FR" altLang="ja-JP" sz="4000" b="1" dirty="0" smtClean="0">
                <a:solidFill>
                  <a:schemeClr val="tx2"/>
                </a:solidFill>
                <a:ea typeface="ＭＳ Ｐゴシック" pitchFamily="34" charset="-128"/>
              </a:rPr>
            </a:br>
            <a:r>
              <a:rPr lang="fr-FR" altLang="ja-JP" sz="2800" b="1" dirty="0" smtClean="0">
                <a:solidFill>
                  <a:schemeClr val="tx2"/>
                </a:solidFill>
                <a:ea typeface="ＭＳ Ｐゴシック" pitchFamily="34" charset="-128"/>
              </a:rPr>
              <a:t>Nouvelle-Aquitaine </a:t>
            </a:r>
            <a:br>
              <a:rPr lang="fr-FR" altLang="ja-JP" sz="2800" b="1" dirty="0" smtClean="0">
                <a:solidFill>
                  <a:schemeClr val="tx2"/>
                </a:solidFill>
                <a:ea typeface="ＭＳ Ｐゴシック" pitchFamily="34" charset="-128"/>
              </a:rPr>
            </a:br>
            <a:r>
              <a:rPr lang="fr-FR" altLang="ja-JP" sz="2800" b="1" dirty="0" smtClean="0">
                <a:solidFill>
                  <a:schemeClr val="tx2"/>
                </a:solidFill>
                <a:ea typeface="ＭＳ Ｐゴシック" pitchFamily="34" charset="-128"/>
              </a:rPr>
              <a:t>12 départements</a:t>
            </a:r>
            <a:endParaRPr lang="fr-FR" sz="2800" b="1" dirty="0" smtClean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2506071" y="6233687"/>
            <a:ext cx="4392488" cy="365125"/>
          </a:xfrm>
        </p:spPr>
        <p:txBody>
          <a:bodyPr/>
          <a:lstStyle/>
          <a:p>
            <a:pPr algn="ctr">
              <a:defRPr/>
            </a:pPr>
            <a:r>
              <a:rPr lang="fr-FR" sz="900" dirty="0" smtClean="0"/>
              <a:t>Présentation de la cellule d'animation des soins palliatifs et d'accompagnement</a:t>
            </a:r>
          </a:p>
          <a:p>
            <a:pPr algn="ctr">
              <a:defRPr/>
            </a:pPr>
            <a:r>
              <a:rPr lang="fr-FR" sz="900" dirty="0" smtClean="0"/>
              <a:t>Nouvelle Aquitaine</a:t>
            </a:r>
            <a:endParaRPr lang="fr-FR" sz="9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191832" y="1016869"/>
            <a:ext cx="3710979" cy="1327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392488" cy="365125"/>
          </a:xfrm>
        </p:spPr>
        <p:txBody>
          <a:bodyPr/>
          <a:lstStyle/>
          <a:p>
            <a:pPr algn="ctr">
              <a:defRPr/>
            </a:pPr>
            <a:r>
              <a:rPr lang="fr-FR" sz="900" dirty="0" smtClean="0"/>
              <a:t>Présentation de la cellule d'animation des soins palliatifs et d'accompagnement</a:t>
            </a:r>
          </a:p>
          <a:p>
            <a:pPr algn="ctr">
              <a:defRPr/>
            </a:pPr>
            <a:r>
              <a:rPr lang="fr-FR" sz="900" dirty="0" smtClean="0"/>
              <a:t>Nouvelle Aquitaine</a:t>
            </a:r>
            <a:endParaRPr lang="fr-FR" sz="900" dirty="0"/>
          </a:p>
        </p:txBody>
      </p:sp>
      <p:graphicFrame>
        <p:nvGraphicFramePr>
          <p:cNvPr id="20" name="Espace réservé du contenu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464648"/>
              </p:ext>
            </p:extLst>
          </p:nvPr>
        </p:nvGraphicFramePr>
        <p:xfrm>
          <a:off x="539552" y="1844825"/>
          <a:ext cx="814724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Titre 6"/>
          <p:cNvSpPr txBox="1">
            <a:spLocks/>
          </p:cNvSpPr>
          <p:nvPr/>
        </p:nvSpPr>
        <p:spPr>
          <a:xfrm>
            <a:off x="539552" y="1005345"/>
            <a:ext cx="7915132" cy="82960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 dirty="0" smtClean="0"/>
              <a:t>Objectifs de la cellule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713678" y="977220"/>
            <a:ext cx="1450504" cy="61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472</Words>
  <Application>Microsoft Office PowerPoint</Application>
  <PresentationFormat>Affichage à l'écran (4:3)</PresentationFormat>
  <Paragraphs>153</Paragraphs>
  <Slides>21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  </vt:lpstr>
      <vt:lpstr>Renforcer la lisibilité régionale </vt:lpstr>
      <vt:lpstr>Développer les soins palliatifs au domicile et dans les établissements médico-sociaux  </vt:lpstr>
      <vt:lpstr>CELLULE D’ANIMATION REGIONALE DES SOINS PALLIATIFS ET D’ACCOMPAGNEMENT  Nouvelle-Aquitaine  12 départements</vt:lpstr>
      <vt:lpstr>Présentation PowerPoint</vt:lpstr>
      <vt:lpstr>Cibles de la cellule</vt:lpstr>
      <vt:lpstr>Spécificités de la cellule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Aude EVRARD</dc:creator>
  <cp:lastModifiedBy>PATERNOSTRE Bernard</cp:lastModifiedBy>
  <cp:revision>29</cp:revision>
  <dcterms:created xsi:type="dcterms:W3CDTF">2016-07-28T12:33:36Z</dcterms:created>
  <dcterms:modified xsi:type="dcterms:W3CDTF">2016-11-18T07:25:19Z</dcterms:modified>
</cp:coreProperties>
</file>