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9" r:id="rId3"/>
    <p:sldId id="276" r:id="rId4"/>
    <p:sldId id="284" r:id="rId5"/>
    <p:sldId id="286" r:id="rId6"/>
    <p:sldId id="285" r:id="rId7"/>
    <p:sldId id="278" r:id="rId8"/>
  </p:sldIdLst>
  <p:sldSz cx="9144000" cy="6858000" type="screen4x3"/>
  <p:notesSz cx="6789738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CC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2" autoAdjust="0"/>
  </p:normalViewPr>
  <p:slideViewPr>
    <p:cSldViewPr>
      <p:cViewPr>
        <p:scale>
          <a:sx n="81" d="100"/>
          <a:sy n="81" d="100"/>
        </p:scale>
        <p:origin x="-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518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518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B8AE9-5D14-480E-A7B0-CD6D93EF6567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518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9" y="4716661"/>
            <a:ext cx="4979141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518" y="9433322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1CD096-FC2E-43E7-9FF2-F45B2529DD22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 du masque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FC9975-331E-4800-A2EF-73911B30455E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8200" name="Picture 8" descr="LOGO_ARS_territoire graphique_1"/>
          <p:cNvPicPr>
            <a:picLocks noChangeAspect="1" noChangeArrowheads="1"/>
          </p:cNvPicPr>
          <p:nvPr/>
        </p:nvPicPr>
        <p:blipFill>
          <a:blip r:embed="rId2" cstate="print"/>
          <a:srcRect l="23784"/>
          <a:stretch>
            <a:fillRect/>
          </a:stretch>
        </p:blipFill>
        <p:spPr bwMode="auto">
          <a:xfrm>
            <a:off x="2590800" y="457200"/>
            <a:ext cx="5767388" cy="1036638"/>
          </a:xfrm>
          <a:prstGeom prst="rect">
            <a:avLst/>
          </a:prstGeom>
          <a:noFill/>
        </p:spPr>
      </p:pic>
      <p:pic>
        <p:nvPicPr>
          <p:cNvPr id="8201" name="Picture 9" descr="ARS_LOGOS_aquita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314325"/>
            <a:ext cx="2000250" cy="11461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28F6C-2DF4-4A1C-9EF4-8C5850AFDB2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C50F3-CE55-498C-902C-A6C6AD10840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012F09-7854-483D-A75E-A6831B67FD5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AB3C3-0FDF-420F-9A97-82AF5DCED29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2A9E-2149-48CB-84E5-EA9C6CA496E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9F1AB-647F-48BF-B537-C7988A8D5D8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8B44-5E2E-4227-8A38-5BB3AF3C181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A4A92-C995-4FA0-858F-678CB20AD1B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70C2-0172-4C4D-895B-4BEA12F9435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ADDD-9AA8-46EB-AA4D-D41F5A547F1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BE69F-CAA6-4D7D-8C32-F71E852B27B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C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33CC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D1E0DD-055F-4E1E-A739-A21113409ABF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031" name="Picture 7" descr="ARS-TERRITOIRE GRAPHIQ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96000"/>
            <a:ext cx="9144000" cy="336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99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C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C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C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C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C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3568" y="2276872"/>
            <a:ext cx="7772400" cy="1440160"/>
          </a:xfrm>
        </p:spPr>
        <p:txBody>
          <a:bodyPr/>
          <a:lstStyle/>
          <a:p>
            <a:r>
              <a:rPr lang="fr-FR" sz="3200" dirty="0" smtClean="0"/>
              <a:t>Le développement des soins palliatifs </a:t>
            </a:r>
            <a:br>
              <a:rPr lang="fr-FR" sz="3200" dirty="0" smtClean="0"/>
            </a:br>
            <a:r>
              <a:rPr lang="fr-FR" sz="3200" dirty="0" smtClean="0"/>
              <a:t>dans la région Aquitaine </a:t>
            </a:r>
            <a:br>
              <a:rPr lang="fr-FR" sz="32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4221088"/>
            <a:ext cx="4960640" cy="2016224"/>
          </a:xfrm>
        </p:spPr>
        <p:txBody>
          <a:bodyPr/>
          <a:lstStyle/>
          <a:p>
            <a:r>
              <a:rPr lang="fr-FR" dirty="0" smtClean="0"/>
              <a:t>6ème</a:t>
            </a:r>
          </a:p>
          <a:p>
            <a:r>
              <a:rPr lang="fr-FR" b="1" dirty="0" smtClean="0"/>
              <a:t>COLLOQUE AQUITAIN</a:t>
            </a:r>
          </a:p>
          <a:p>
            <a:r>
              <a:rPr lang="fr-FR" dirty="0" smtClean="0"/>
              <a:t>de Soins Palliatifs</a:t>
            </a:r>
          </a:p>
          <a:p>
            <a:endParaRPr lang="fr-FR" dirty="0" smtClean="0"/>
          </a:p>
          <a:p>
            <a:r>
              <a:rPr lang="fr-FR" i="1" dirty="0" smtClean="0"/>
              <a:t>Dr Patrick </a:t>
            </a:r>
            <a:r>
              <a:rPr lang="fr-FR" i="1" dirty="0" err="1" smtClean="0"/>
              <a:t>Lepault</a:t>
            </a:r>
            <a:r>
              <a:rPr lang="fr-FR" i="1" dirty="0" smtClean="0"/>
              <a:t>, ARS Aquitaine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2671203" cy="205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587152"/>
          </a:xfrm>
        </p:spPr>
        <p:txBody>
          <a:bodyPr/>
          <a:lstStyle/>
          <a:p>
            <a:r>
              <a:rPr lang="fr-FR" sz="2400" dirty="0" smtClean="0"/>
              <a:t>Objectif 2 du plan d’action « Soins palliatifs «  de l’ARS </a:t>
            </a:r>
            <a:br>
              <a:rPr lang="fr-FR" sz="2400" dirty="0" smtClean="0"/>
            </a:br>
            <a:r>
              <a:rPr lang="fr-FR" sz="2400" dirty="0" smtClean="0"/>
              <a:t>  « Développer les soins palliatifs à domicile »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B3C3-0FDF-420F-9A97-82AF5DCED29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139813"/>
              </p:ext>
            </p:extLst>
          </p:nvPr>
        </p:nvGraphicFramePr>
        <p:xfrm>
          <a:off x="3851920" y="1411146"/>
          <a:ext cx="5112568" cy="483300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112568"/>
              </a:tblGrid>
              <a:tr h="82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2.3</a:t>
                      </a:r>
                      <a:r>
                        <a:rPr lang="fr-FR" sz="1600" dirty="0">
                          <a:effectLst/>
                        </a:rPr>
                        <a:t>. Recenser et développer les synergies entre </a:t>
                      </a:r>
                      <a:r>
                        <a:rPr lang="fr-FR" sz="1600" dirty="0" smtClean="0">
                          <a:effectLst/>
                        </a:rPr>
                        <a:t>SSIAD,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centres </a:t>
                      </a:r>
                      <a:r>
                        <a:rPr lang="fr-FR" sz="1600" dirty="0">
                          <a:effectLst/>
                        </a:rPr>
                        <a:t>de </a:t>
                      </a:r>
                      <a:r>
                        <a:rPr lang="fr-FR" sz="1600" dirty="0" smtClean="0">
                          <a:effectLst/>
                        </a:rPr>
                        <a:t>santé,</a:t>
                      </a:r>
                      <a:r>
                        <a:rPr lang="fr-FR" sz="1600" baseline="0" dirty="0" smtClean="0">
                          <a:effectLst/>
                        </a:rPr>
                        <a:t> l</a:t>
                      </a:r>
                      <a:r>
                        <a:rPr lang="fr-FR" sz="1600" dirty="0" smtClean="0">
                          <a:effectLst/>
                        </a:rPr>
                        <a:t>ibéraux</a:t>
                      </a:r>
                      <a:r>
                        <a:rPr lang="fr-FR" sz="1600" baseline="0" dirty="0" smtClean="0">
                          <a:effectLst/>
                        </a:rPr>
                        <a:t> et </a:t>
                      </a:r>
                      <a:r>
                        <a:rPr lang="fr-FR" sz="1600" dirty="0" smtClean="0">
                          <a:effectLst/>
                        </a:rPr>
                        <a:t>HAD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Pérenniser l’activité palliative au</a:t>
                      </a:r>
                      <a:r>
                        <a:rPr lang="fr-FR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sein des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plateformes de coordination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92" marR="58192" marT="0" marB="0"/>
                </a:tc>
              </a:tr>
              <a:tr h="1958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2.4</a:t>
                      </a:r>
                      <a:r>
                        <a:rPr lang="fr-FR" sz="1600" dirty="0">
                          <a:effectLst/>
                        </a:rPr>
                        <a:t>. Organiser des </a:t>
                      </a:r>
                      <a:r>
                        <a:rPr lang="fr-FR" sz="1600" dirty="0" smtClean="0">
                          <a:effectLst/>
                        </a:rPr>
                        <a:t>rencontres par territoire  </a:t>
                      </a:r>
                      <a:r>
                        <a:rPr lang="fr-FR" sz="1600" dirty="0">
                          <a:effectLst/>
                        </a:rPr>
                        <a:t>au moins trimestrielles</a:t>
                      </a:r>
                      <a:r>
                        <a:rPr lang="fr-FR" sz="1600" strike="sngStrike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entre </a:t>
                      </a:r>
                      <a:r>
                        <a:rPr lang="fr-FR" sz="1600" dirty="0" smtClean="0">
                          <a:effectLst/>
                        </a:rPr>
                        <a:t>les acteurs </a:t>
                      </a:r>
                      <a:r>
                        <a:rPr lang="fr-FR" sz="1600" dirty="0">
                          <a:effectLst/>
                        </a:rPr>
                        <a:t>des soins palliatifs du domicile et les acteurs des LISP et USP pour favoriser les contacts et le développement des pratiques palliatives.  Réunions organisées et suivies par la cellule régionale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92" marR="58192" marT="0" marB="0"/>
                </a:tc>
              </a:tr>
              <a:tr h="1468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2.5</a:t>
                      </a:r>
                      <a:r>
                        <a:rPr lang="fr-FR" sz="1600" dirty="0">
                          <a:effectLst/>
                        </a:rPr>
                        <a:t>. Développer les HAD qui ont 1/3 de leur activité en soins palliatifs (voir plan d’action HAD</a:t>
                      </a:r>
                      <a:r>
                        <a:rPr lang="fr-FR" sz="1600" dirty="0" smtClean="0">
                          <a:effectLst/>
                        </a:rPr>
                        <a:t>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Objectif : 30 patients en HAD / J /100 000 </a:t>
                      </a:r>
                      <a:r>
                        <a:rPr lang="fr-FR" sz="1600" dirty="0" err="1" smtClean="0">
                          <a:effectLst/>
                        </a:rPr>
                        <a:t>hab</a:t>
                      </a:r>
                      <a:endParaRPr lang="fr-FR" sz="1600" dirty="0">
                        <a:effectLst/>
                      </a:endParaRPr>
                    </a:p>
                  </a:txBody>
                  <a:tcPr marL="58192" marR="58192" marT="0" marB="0"/>
                </a:tc>
              </a:tr>
            </a:tbl>
          </a:graphicData>
        </a:graphic>
      </p:graphicFrame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36712"/>
            <a:ext cx="3701842" cy="58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29"/>
          <p:cNvPicPr>
            <a:picLocks noChangeAspect="1" noChangeArrowheads="1"/>
          </p:cNvPicPr>
          <p:nvPr/>
        </p:nvPicPr>
        <p:blipFill>
          <a:blip r:embed="rId3" cstate="print"/>
          <a:srcRect l="3636" t="10950" r="24463" b="8472"/>
          <a:stretch>
            <a:fillRect/>
          </a:stretch>
        </p:blipFill>
        <p:spPr bwMode="auto">
          <a:xfrm>
            <a:off x="899592" y="4725144"/>
            <a:ext cx="1441499" cy="12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26322" t="9359" r="25647" b="17638"/>
          <a:stretch>
            <a:fillRect/>
          </a:stretch>
        </p:blipFill>
        <p:spPr bwMode="auto">
          <a:xfrm>
            <a:off x="1907704" y="1628800"/>
            <a:ext cx="16676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90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B3C3-0FDF-420F-9A97-82AF5DCED29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248472" cy="5999982"/>
          </a:xfrm>
        </p:spPr>
      </p:pic>
      <p:sp>
        <p:nvSpPr>
          <p:cNvPr id="6" name="Rectangle à coins arrondis 5"/>
          <p:cNvSpPr/>
          <p:nvPr/>
        </p:nvSpPr>
        <p:spPr bwMode="auto">
          <a:xfrm>
            <a:off x="6660232" y="332656"/>
            <a:ext cx="2160240" cy="48965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 2015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&gt;</a:t>
            </a:r>
            <a:r>
              <a:rPr lang="fr-FR" sz="1400" dirty="0" smtClean="0">
                <a:solidFill>
                  <a:srgbClr val="FF0000"/>
                </a:solidFill>
              </a:rPr>
              <a:t>19 EMSP</a:t>
            </a:r>
            <a:endParaRPr lang="fr-FR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Les EMSP  sont inter établissements sanitaires et </a:t>
            </a:r>
            <a:r>
              <a:rPr lang="fr-FR" sz="1400" dirty="0" err="1" smtClean="0"/>
              <a:t>médico</a:t>
            </a:r>
            <a:r>
              <a:rPr lang="fr-FR" sz="1400" dirty="0" smtClean="0"/>
              <a:t> sociaux.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dirty="0" smtClean="0"/>
              <a:t>(Certaines EMSP sont autorisées à aller au domicile)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&gt;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8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plateformes  et réseaux de soins palliatifs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aseline="0" dirty="0" smtClean="0"/>
              <a:t>Les plateformes interviennent en soutien et en conseil orientation pour le domicile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51520" y="692696"/>
            <a:ext cx="2088232" cy="21602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associations de bénévoles en soins palliatifs </a:t>
            </a:r>
          </a:p>
        </p:txBody>
      </p:sp>
    </p:spTree>
    <p:extLst>
      <p:ext uri="{BB962C8B-B14F-4D97-AF65-F5344CB8AC3E}">
        <p14:creationId xmlns="" xmlns:p14="http://schemas.microsoft.com/office/powerpoint/2010/main" val="15263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B3C3-0FDF-420F-9A97-82AF5DCED2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968552" cy="6408712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 bwMode="auto">
          <a:xfrm>
            <a:off x="6300192" y="2060848"/>
            <a:ext cx="216024" cy="216024"/>
          </a:xfrm>
          <a:prstGeom prst="mathPlus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5148064" y="1700808"/>
            <a:ext cx="216024" cy="21602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Plus 7"/>
          <p:cNvSpPr/>
          <p:nvPr/>
        </p:nvSpPr>
        <p:spPr bwMode="auto">
          <a:xfrm>
            <a:off x="6012160" y="1628800"/>
            <a:ext cx="216024" cy="216024"/>
          </a:xfrm>
          <a:prstGeom prst="mathPlus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5508104" y="1268760"/>
            <a:ext cx="216024" cy="21602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251520" y="5805264"/>
            <a:ext cx="216024" cy="21602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Plus 10"/>
          <p:cNvSpPr/>
          <p:nvPr/>
        </p:nvSpPr>
        <p:spPr bwMode="auto">
          <a:xfrm>
            <a:off x="3707904" y="1340768"/>
            <a:ext cx="216024" cy="216024"/>
          </a:xfrm>
          <a:prstGeom prst="mathPlus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580526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LISP en projet</a:t>
            </a:r>
            <a:endParaRPr lang="fr-FR" sz="1400" dirty="0"/>
          </a:p>
        </p:txBody>
      </p:sp>
      <p:sp>
        <p:nvSpPr>
          <p:cNvPr id="13" name="Plus 12"/>
          <p:cNvSpPr/>
          <p:nvPr/>
        </p:nvSpPr>
        <p:spPr bwMode="auto">
          <a:xfrm>
            <a:off x="251520" y="5517232"/>
            <a:ext cx="216024" cy="216024"/>
          </a:xfrm>
          <a:prstGeom prst="mathPlus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52" y="551723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LISP crées en 2015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95536" y="836712"/>
            <a:ext cx="2016224" cy="36724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 USP en 2015 soit 58 lits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 projet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création de 3 USP: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aseline="0" dirty="0" smtClean="0"/>
              <a:t>Bordeaux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/>
              <a:t>Agen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aseline="0" dirty="0" smtClean="0"/>
              <a:t>Dax-Mont de </a:t>
            </a:r>
            <a:r>
              <a:rPr lang="fr-FR" sz="1400" baseline="0" dirty="0" smtClean="0"/>
              <a:t>Marsan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6804248" y="116632"/>
            <a:ext cx="2160240" cy="266429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198 LISP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en 2015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120 sont en projet d’ici 2017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7020272" y="2924944"/>
            <a:ext cx="1944216" cy="194421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300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places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d’HAD avec activité palliative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Plus 17"/>
          <p:cNvSpPr/>
          <p:nvPr/>
        </p:nvSpPr>
        <p:spPr bwMode="auto">
          <a:xfrm>
            <a:off x="3923928" y="4365104"/>
            <a:ext cx="216024" cy="21602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700808"/>
            <a:ext cx="3671888" cy="445393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fr-FR" sz="1800" dirty="0" smtClean="0"/>
              <a:t>30 établissements d’HAD dans la grande région </a:t>
            </a:r>
          </a:p>
          <a:p>
            <a:pPr algn="just">
              <a:defRPr/>
            </a:pPr>
            <a:r>
              <a:rPr lang="fr-FR" sz="1400" dirty="0" smtClean="0"/>
              <a:t>15 établissements en Aquitaine</a:t>
            </a:r>
          </a:p>
          <a:p>
            <a:pPr algn="just">
              <a:defRPr/>
            </a:pPr>
            <a:r>
              <a:rPr lang="fr-FR" sz="1400" dirty="0" smtClean="0"/>
              <a:t>10 établissements en Poitou-Charentes</a:t>
            </a:r>
          </a:p>
          <a:p>
            <a:pPr algn="just">
              <a:defRPr/>
            </a:pPr>
            <a:r>
              <a:rPr lang="fr-FR" sz="1400" dirty="0" smtClean="0"/>
              <a:t>5 établissements en Limousin</a:t>
            </a:r>
            <a:endParaRPr lang="fr-FR" sz="1400" dirty="0"/>
          </a:p>
        </p:txBody>
      </p:sp>
      <p:sp>
        <p:nvSpPr>
          <p:cNvPr id="10243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93CD3CB-2014-4148-9B39-EB956E756B8C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  <p:grpSp>
        <p:nvGrpSpPr>
          <p:cNvPr id="2" name="Groupe 5"/>
          <p:cNvGrpSpPr>
            <a:grpSpLocks/>
          </p:cNvGrpSpPr>
          <p:nvPr/>
        </p:nvGrpSpPr>
        <p:grpSpPr bwMode="auto">
          <a:xfrm>
            <a:off x="4179888" y="71438"/>
            <a:ext cx="4856162" cy="6135687"/>
            <a:chOff x="4179381" y="71558"/>
            <a:chExt cx="4857115" cy="6136060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422" t="4227" r="25069" b="3250"/>
            <a:stretch>
              <a:fillRect/>
            </a:stretch>
          </p:blipFill>
          <p:spPr bwMode="auto">
            <a:xfrm>
              <a:off x="4179381" y="71558"/>
              <a:ext cx="4857115" cy="6136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Ellipse 4"/>
            <p:cNvSpPr/>
            <p:nvPr/>
          </p:nvSpPr>
          <p:spPr>
            <a:xfrm>
              <a:off x="6659543" y="2892716"/>
              <a:ext cx="144490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5652870" y="5445572"/>
              <a:ext cx="142903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508379" y="4653362"/>
              <a:ext cx="144491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5003455" y="4931190"/>
              <a:ext cx="144491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4622380" y="5085188"/>
              <a:ext cx="144491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550929" y="5229659"/>
              <a:ext cx="142903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445188" y="3310255"/>
              <a:ext cx="142903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6588091" y="4221535"/>
              <a:ext cx="144491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804033" y="3573796"/>
              <a:ext cx="144491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351186" y="5588455"/>
              <a:ext cx="144490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206695" y="5159804"/>
              <a:ext cx="144491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435339" y="3192773"/>
              <a:ext cx="144491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363888" y="3310255"/>
              <a:ext cx="144490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721146" y="3308667"/>
              <a:ext cx="144491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632228" y="3653176"/>
              <a:ext cx="144491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116832" y="1844903"/>
              <a:ext cx="144490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7637635" y="2773647"/>
              <a:ext cx="144490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7485205" y="2916531"/>
              <a:ext cx="144490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189872" y="1995725"/>
              <a:ext cx="142903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399463" y="1557548"/>
              <a:ext cx="144490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351186" y="2141784"/>
              <a:ext cx="144490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795773" y="1189226"/>
              <a:ext cx="144490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641755" y="692308"/>
              <a:ext cx="144491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388026" y="981250"/>
              <a:ext cx="144491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246712" y="908221"/>
              <a:ext cx="142903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102220" y="2276729"/>
              <a:ext cx="144491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4860552" y="1498807"/>
              <a:ext cx="142903" cy="1428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489646" y="620866"/>
              <a:ext cx="144491" cy="144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508379" y="1333697"/>
              <a:ext cx="144491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5760841" y="1397201"/>
              <a:ext cx="144490" cy="144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9698" name="AutoShape 2" descr="Résultats de recherche d'images pour « fnehad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0" name="AutoShape 4" descr="Résultats de recherche d'images pour « fnehad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702" name="Picture 6" descr="http://www.had-mbc.fr/medias/2014/12/fneha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872207" cy="162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Tension: développer les soins palliatifs avec des moyens limités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Revenir sur les missions de chaque  structure: EMSP, </a:t>
            </a:r>
            <a:r>
              <a:rPr lang="fr-FR" sz="2000" dirty="0" smtClean="0"/>
              <a:t>plateforme, </a:t>
            </a:r>
            <a:r>
              <a:rPr lang="fr-FR" sz="2000" dirty="0" smtClean="0"/>
              <a:t>LISP, </a:t>
            </a:r>
            <a:r>
              <a:rPr lang="fr-FR" sz="2000" dirty="0" smtClean="0"/>
              <a:t>USP, HAD,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recours.  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Mutualiser  et réfléchir en Région &gt;&gt;  Création de la cellule régionale d’animation des soins palliatifs avec sa plateforme numérique régionale de soins palliatifs </a:t>
            </a:r>
          </a:p>
          <a:p>
            <a:endParaRPr lang="fr-FR" sz="2000" dirty="0" smtClean="0"/>
          </a:p>
          <a:p>
            <a:r>
              <a:rPr lang="fr-FR" sz="2000" dirty="0" smtClean="0"/>
              <a:t>Innover  et repenser les modes d’intervention et de recherche de synergie</a:t>
            </a:r>
          </a:p>
          <a:p>
            <a:pPr>
              <a:buNone/>
            </a:pPr>
            <a:r>
              <a:rPr lang="fr-FR" sz="2000" dirty="0" smtClean="0"/>
              <a:t>   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B3C3-0FDF-420F-9A97-82AF5DCED2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33CC"/>
                </a:solidFill>
              </a:rPr>
              <a:t>« Remettre tout  en question, c’est plonger au fond </a:t>
            </a:r>
            <a:r>
              <a:rPr lang="fr-FR" dirty="0" smtClean="0">
                <a:solidFill>
                  <a:srgbClr val="0033CC"/>
                </a:solidFill>
              </a:rPr>
              <a:t>de l’inconnu pour trouver du nouveau »   </a:t>
            </a:r>
            <a:r>
              <a:rPr lang="fr-FR" sz="1800" dirty="0" smtClean="0">
                <a:solidFill>
                  <a:srgbClr val="0033CC"/>
                </a:solidFill>
              </a:rPr>
              <a:t>Charles Baudelaire</a:t>
            </a:r>
            <a:r>
              <a:rPr lang="fr-FR" dirty="0" smtClean="0">
                <a:solidFill>
                  <a:srgbClr val="0033CC"/>
                </a:solidFill>
              </a:rPr>
              <a:t/>
            </a:r>
            <a:br>
              <a:rPr lang="fr-FR" dirty="0" smtClean="0">
                <a:solidFill>
                  <a:srgbClr val="0033CC"/>
                </a:solidFill>
              </a:rPr>
            </a:br>
            <a:endParaRPr lang="fr-FR" dirty="0">
              <a:solidFill>
                <a:srgbClr val="0033CC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480853" cy="387472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B3C3-0FDF-420F-9A97-82AF5DCED2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979712" y="57332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33CC"/>
                </a:solidFill>
              </a:rPr>
              <a:t>	Merci </a:t>
            </a:r>
            <a:r>
              <a:rPr lang="fr-FR" sz="2000" b="1" dirty="0" smtClean="0">
                <a:solidFill>
                  <a:srgbClr val="0033CC"/>
                </a:solidFill>
              </a:rPr>
              <a:t>pour votre écoute</a:t>
            </a:r>
            <a:endParaRPr lang="fr-FR" sz="2000" b="1" dirty="0"/>
          </a:p>
        </p:txBody>
      </p:sp>
    </p:spTree>
    <p:extLst>
      <p:ext uri="{BB962C8B-B14F-4D97-AF65-F5344CB8AC3E}">
        <p14:creationId xmlns="" xmlns:p14="http://schemas.microsoft.com/office/powerpoint/2010/main" val="8827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ARS.pot">
  <a:themeElements>
    <a:clrScheme name="Masque ARS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que ARS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que AR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AR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AR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D:\Documents\ars33-formation\Mes documents\Masque ARS.pot</Template>
  <TotalTime>1158</TotalTime>
  <Words>311</Words>
  <Application>Microsoft Office PowerPoint</Application>
  <PresentationFormat>Affichage à l'écran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Masque ARS.pot</vt:lpstr>
      <vt:lpstr>Le développement des soins palliatifs  dans la région Aquitaine   </vt:lpstr>
      <vt:lpstr>Objectif 2 du plan d’action « Soins palliatifs «  de l’ARS    « Développer les soins palliatifs à domicile »  </vt:lpstr>
      <vt:lpstr>Diapositive 3</vt:lpstr>
      <vt:lpstr>Diapositive 4</vt:lpstr>
      <vt:lpstr>Diapositive 5</vt:lpstr>
      <vt:lpstr>Tension: développer les soins palliatifs avec des moyens limités </vt:lpstr>
      <vt:lpstr>« Remettre tout  en question, c’est plonger au fond de l’inconnu pour trouver du nouveau »   Charles Baudelaire </vt:lpstr>
    </vt:vector>
  </TitlesOfParts>
  <Company>MAS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MAS</dc:creator>
  <cp:lastModifiedBy>*</cp:lastModifiedBy>
  <cp:revision>135</cp:revision>
  <dcterms:created xsi:type="dcterms:W3CDTF">2012-05-04T14:29:06Z</dcterms:created>
  <dcterms:modified xsi:type="dcterms:W3CDTF">2015-11-04T12:05:48Z</dcterms:modified>
</cp:coreProperties>
</file>