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3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A8B5323-994C-4424-B80F-A2C6AEBD0D07}" type="datetimeFigureOut">
              <a:rPr lang="fr-FR" smtClean="0"/>
              <a:pPr/>
              <a:t>10/10/2014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B7F11A-D579-4F49-BF7B-E5ABF2A051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1484784"/>
            <a:ext cx="8496944" cy="244827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b="1" dirty="0" smtClean="0">
                <a:solidFill>
                  <a:schemeClr val="accent1"/>
                </a:solidFill>
              </a:rPr>
              <a:t>Accompagner la fratrie d ’un enfant </a:t>
            </a:r>
            <a:br>
              <a:rPr lang="fr-FR" sz="3200" b="1" dirty="0" smtClean="0">
                <a:solidFill>
                  <a:schemeClr val="accent1"/>
                </a:solidFill>
              </a:rPr>
            </a:br>
            <a:r>
              <a:rPr lang="fr-FR" sz="3200" b="1" dirty="0" smtClean="0">
                <a:solidFill>
                  <a:schemeClr val="accent1"/>
                </a:solidFill>
              </a:rPr>
              <a:t>gravement malade ou en fin</a:t>
            </a:r>
            <a:r>
              <a:rPr lang="fr-FR" sz="3200" dirty="0" smtClean="0">
                <a:solidFill>
                  <a:schemeClr val="accent1"/>
                </a:solidFill>
              </a:rPr>
              <a:t> </a:t>
            </a:r>
            <a:r>
              <a:rPr lang="fr-FR" sz="3200" b="1" dirty="0" smtClean="0">
                <a:solidFill>
                  <a:schemeClr val="accent1"/>
                </a:solidFill>
              </a:rPr>
              <a:t>de vie </a:t>
            </a:r>
            <a:br>
              <a:rPr lang="fr-FR" sz="3200" b="1" dirty="0" smtClean="0">
                <a:solidFill>
                  <a:schemeClr val="accent1"/>
                </a:solidFill>
              </a:rPr>
            </a:br>
            <a:r>
              <a:rPr lang="fr-FR" sz="3200" b="1" dirty="0" smtClean="0">
                <a:solidFill>
                  <a:schemeClr val="accent1"/>
                </a:solidFill>
              </a:rPr>
              <a:t>au Nid Béarnais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72000" y="6093296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 smtClean="0">
                <a:solidFill>
                  <a:schemeClr val="accent1"/>
                </a:solidFill>
              </a:rPr>
              <a:t>Agen, 11 Octobre 2014</a:t>
            </a:r>
            <a:endParaRPr lang="fr-FR" sz="2000" dirty="0"/>
          </a:p>
        </p:txBody>
      </p:sp>
      <p:pic>
        <p:nvPicPr>
          <p:cNvPr id="21506" name="Picture 2" descr="C:\Users\gonzalezma\AppData\Local\Microsoft\Windows\Temporary Internet Files\Content.IE5\52SY6ZPH\MC900437741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35696" y="4581128"/>
            <a:ext cx="518457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Paroles d’enfants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99992" y="177281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1600" b="1" i="1" dirty="0" smtClean="0">
                <a:solidFill>
                  <a:schemeClr val="accent1"/>
                </a:solidFill>
              </a:rPr>
              <a:t>« Est-ce que mes parents vont continuer à m’aimer </a:t>
            </a:r>
          </a:p>
          <a:p>
            <a:pPr>
              <a:buNone/>
            </a:pPr>
            <a:r>
              <a:rPr lang="fr-FR" sz="1600" b="1" i="1" dirty="0" smtClean="0">
                <a:solidFill>
                  <a:schemeClr val="accent1"/>
                </a:solidFill>
              </a:rPr>
              <a:t>même si je ne suis pas malade?... »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7504" y="2636912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chemeClr val="accent1"/>
                </a:solidFill>
              </a:rPr>
              <a:t>«  J’ai inventé une potion magique qui va tuer tous les monstres… »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572000" y="4725144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1600" b="1" i="1" dirty="0" smtClean="0">
                <a:solidFill>
                  <a:schemeClr val="accent1"/>
                </a:solidFill>
              </a:rPr>
              <a:t>« Quand il vient à la maison, il faut jouer avec lui, </a:t>
            </a:r>
          </a:p>
          <a:p>
            <a:pPr>
              <a:buNone/>
            </a:pPr>
            <a:r>
              <a:rPr lang="fr-FR" sz="1600" b="1" i="1" dirty="0" smtClean="0">
                <a:solidFill>
                  <a:schemeClr val="accent1"/>
                </a:solidFill>
              </a:rPr>
              <a:t>même si on n’en a pas envie… »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9512" y="5373216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1600" b="1" i="1" dirty="0" smtClean="0">
                <a:solidFill>
                  <a:schemeClr val="accent1"/>
                </a:solidFill>
              </a:rPr>
              <a:t>«  Mon frère a développé un sale caractère…mais il parle gentiment…il est adorable, hein?... »</a:t>
            </a:r>
            <a:endParaRPr lang="fr-FR" sz="1600" b="1" i="1" dirty="0">
              <a:solidFill>
                <a:schemeClr val="accent1"/>
              </a:solidFill>
            </a:endParaRPr>
          </a:p>
        </p:txBody>
      </p:sp>
      <p:pic>
        <p:nvPicPr>
          <p:cNvPr id="8" name="Espace réservé du contenu 3" descr="14905534-groupe-d-enfants-qui-s-amus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3356992"/>
            <a:ext cx="1600200" cy="866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4330824" cy="732696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En Conclusion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6912768" cy="2808312"/>
          </a:xfrm>
        </p:spPr>
        <p:txBody>
          <a:bodyPr>
            <a:normAutofit/>
          </a:bodyPr>
          <a:lstStyle/>
          <a:p>
            <a:pPr>
              <a:tabLst>
                <a:tab pos="266700" algn="l"/>
              </a:tabLst>
            </a:pPr>
            <a:r>
              <a:rPr lang="fr-FR" sz="2300" b="1" dirty="0" smtClean="0">
                <a:solidFill>
                  <a:schemeClr val="accent1"/>
                </a:solidFill>
              </a:rPr>
              <a:t>Accompagner les frères et sœurs d’enfants  gravement malades.</a:t>
            </a:r>
          </a:p>
          <a:p>
            <a:pPr>
              <a:tabLst>
                <a:tab pos="266700" algn="l"/>
              </a:tabLst>
            </a:pPr>
            <a:r>
              <a:rPr lang="fr-FR" sz="2300" b="1" dirty="0" smtClean="0">
                <a:solidFill>
                  <a:schemeClr val="accent1"/>
                </a:solidFill>
              </a:rPr>
              <a:t>Justifié-Important-Nécessaire.</a:t>
            </a:r>
          </a:p>
          <a:p>
            <a:pPr>
              <a:tabLst>
                <a:tab pos="266700" algn="l"/>
              </a:tabLst>
            </a:pPr>
            <a:r>
              <a:rPr lang="fr-FR" sz="2300" b="1" dirty="0" smtClean="0">
                <a:solidFill>
                  <a:schemeClr val="accent1"/>
                </a:solidFill>
              </a:rPr>
              <a:t>Le bien-être des fratries dépend d’une responsabilité collective.</a:t>
            </a:r>
          </a:p>
          <a:p>
            <a:pPr>
              <a:tabLst>
                <a:tab pos="266700" algn="l"/>
              </a:tabLst>
            </a:pPr>
            <a:r>
              <a:rPr lang="fr-FR" sz="2300" b="1" dirty="0" smtClean="0">
                <a:solidFill>
                  <a:schemeClr val="accent1"/>
                </a:solidFill>
              </a:rPr>
              <a:t>L’important est que tout le monde y trouve du sens.</a:t>
            </a:r>
          </a:p>
        </p:txBody>
      </p:sp>
      <p:pic>
        <p:nvPicPr>
          <p:cNvPr id="4" name="Image 3" descr="Im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2997952" y="8494737"/>
            <a:ext cx="4104456" cy="2731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6" name="Picture 2" descr="https://encrypted-tbn2.gstatic.com/images?q=tbn:ANd9GcQKnQb4M0_R6Wy1OrHI7Cr319sDxX9RLL__6taRFLUpmYdL1Bx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013176"/>
            <a:ext cx="1524000" cy="152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3728" y="4077072"/>
            <a:ext cx="4762872" cy="595448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MERCI DE VOTRE ATTENTION</a:t>
            </a:r>
          </a:p>
          <a:p>
            <a:pPr algn="ctr"/>
            <a:endParaRPr lang="fr-FR" dirty="0"/>
          </a:p>
        </p:txBody>
      </p:sp>
      <p:pic>
        <p:nvPicPr>
          <p:cNvPr id="1026" name="Picture 2" descr="https://encrypted-tbn1.gstatic.com/images?q=tbn:ANd9GcRhiDha-0oA4tZS9Ukma9iov_MlDSu8cuoEELRFxAi7zDLEB5B5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4248472" cy="2232248"/>
          </a:xfrm>
          <a:prstGeom prst="rect">
            <a:avLst/>
          </a:prstGeom>
          <a:noFill/>
        </p:spPr>
      </p:pic>
      <p:pic>
        <p:nvPicPr>
          <p:cNvPr id="5" name="Picture 2" descr="http://www.espace-sciences.org/sites/espace-sciences.org/files/imagecache/scale_width_296/images/conferences/conferences/soins_palliatifs_c_adrien_bischof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281940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92696"/>
            <a:ext cx="7789761" cy="518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Rappel de quelques définitions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3096344"/>
          </a:xfrm>
        </p:spPr>
        <p:txBody>
          <a:bodyPr>
            <a:normAutofit/>
          </a:bodyPr>
          <a:lstStyle/>
          <a:p>
            <a:pPr marL="447675" indent="-447675" algn="just"/>
            <a:r>
              <a:rPr lang="fr-FR" b="1" dirty="0" smtClean="0">
                <a:solidFill>
                  <a:schemeClr val="accent1"/>
                </a:solidFill>
              </a:rPr>
              <a:t>Dimensions physique, psychologique, sociale et spirituelle.</a:t>
            </a:r>
          </a:p>
          <a:p>
            <a:pPr marL="447675" indent="-447675" algn="just"/>
            <a:r>
              <a:rPr lang="fr-FR" b="1" dirty="0" smtClean="0">
                <a:solidFill>
                  <a:schemeClr val="accent1"/>
                </a:solidFill>
              </a:rPr>
              <a:t>Meilleure qualité de vie et soutien à sa famille.</a:t>
            </a:r>
          </a:p>
          <a:p>
            <a:pPr marL="447675" indent="-447675" algn="just"/>
            <a:r>
              <a:rPr lang="fr-FR" b="1" dirty="0" smtClean="0">
                <a:solidFill>
                  <a:schemeClr val="accent1"/>
                </a:solidFill>
              </a:rPr>
              <a:t>Les besoins de chaque membre de la famille, incluant la fratrie doivent être pris en compte par l’équipe soignante.</a:t>
            </a:r>
          </a:p>
          <a:p>
            <a:endParaRPr lang="fr-FR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003232" cy="55432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accent1"/>
                </a:solidFill>
              </a:rPr>
              <a:t>Bouleversement dans la dynamique familiale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20888"/>
            <a:ext cx="7239000" cy="2827696"/>
          </a:xfrm>
        </p:spPr>
        <p:txBody>
          <a:bodyPr/>
          <a:lstStyle/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Diminution de la disponibilité physique et psychologique.</a:t>
            </a: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Changement dans l’organisation familiale.</a:t>
            </a: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Changement de l’enfant malade.</a:t>
            </a: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Difficultés de communication.</a:t>
            </a: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Difficultés financières.</a:t>
            </a:r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4" name="Espace réservé du contenu 3" descr="17801116-famille-heureuse-avec-chien-et-chat-dessin-d-enf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5013176"/>
            <a:ext cx="1600200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Le Lien fraternel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7704856" cy="2592288"/>
          </a:xfrm>
        </p:spPr>
        <p:txBody>
          <a:bodyPr>
            <a:normAutofit/>
          </a:bodyPr>
          <a:lstStyle/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Complément à la relation « parents-enfants »</a:t>
            </a: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Lieu d’apprentissage et d’expérimentation.</a:t>
            </a: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Ambivalence des sentiments.</a:t>
            </a: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Est dans un dynamisme psychique permanent.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8434" name="AutoShape 2" descr="data:image/jpeg;base64,/9j/4AAQSkZJRgABAQAAAQABAAD/2wCEAAkGBxQTERUUEhQVFhUXGBwaGBgYFx8YGhwfGBwYHB4cGhwdHSggIRslGx0cIjEkJSorLi4wGB8zODMsNygtLisBCgoKDg0OGxAQGy8kICY0LDA0NzQsLC8sNCw0NCwvLDQ0LDQsLDQ0MC8sLCwsLCw0LCwsNCwsLCwsLCw0LCwsLP/AABEIAOEA4QMBEQACEQEDEQH/xAAcAAEAAwEBAQEBAAAAAAAAAAAABQYHBAMCAQj/xABEEAACAQMCBAMFBAgFAgUFAAABAgMABBESIQUGMUETUWEiMnGBkQcUUqEjM0JikrHB8HKCotHhQ/EkU4PC0hUWF2Oy/8QAGwEBAAIDAQEAAAAAAAAAAAAAAAQFAgMGAQf/xAA7EQABAwIDBAkDBAEEAQUAAAABAAIDBBESITEFQVFhEyJxgZGhsdHwMsHhBhQj8UIVJFKiwjM0coKS/9oADAMBAAIRAxEAPwDcaIlESiJREoiURKIlESiJREoiURKIlESiJREoiURKIlESiJREoiURKIlESiJREoiURKIlESiJREoiURKIlESiJREoiURKIlESiJREoiURKIlESiJREoiURKIlESiJREoiURKIlESiJREoiURKIlESiJREoiURKIlESiJREoi+GlUdSBtnc9vP4UXtiozj3MltZhDcSaNedIwWJx12UE43G/qK2RxOf9IWTWOdoo6x+0Dh8pwLhVPlIDH+bAD86zdTSjcsjC8blYLa7jkGY3Vx+6wb+VaSCNVrsQvevF4lESiJREoiURKIlESiJRF+GiKA5q4+0EDPAolkBIK7nABwzEDf2TjPxrGKSN78GLPPy1VjQUTZpQ2U4R8t4qu8v87zeIovvBijkBKvqCjbPTc99tyKlGEEdS5UzaFBSxMPQuJcNx+D0XRzNzK50yWF/ZaQCHjlZcE52YMPaz2x0rKKIaSNPcqljBo8FV7hn2syJKVuoo3QHGqA+RxkZJDKfiK3OowR1T4rY6nFslqfD7xJokljOUdQynGMgjI2O9QHNLTYqKQQbFdFeLxKIlESiJREoiURR9zxiKOVIWb236ADPXpnyzW1sL3MLwMgo76mNkgjJzKjIObY3vTaxrqCKxkl1YVSvUYxuB0Jz1rExkNxK6dsyRlKKhxtciw3m6odry7dX800ou42gMp1MC24Q+yCukbBTkDOB1HXNZkhuRCnyyx0jWsdGQ63Lfrn8KpnNnGPvVyzhiY0AjiycnQmwPxY5Y/4vSrOGPA229QGiw5qGrasl+wsUYMhKsOjKdLD4Eb0OeRRaLwT7V54kVbmITDp4gOhzjzGNLH6VDfRtJ6pso7qcHQrSOXebbW8H6GT28bxt7Lj5HqPUZFQpIXx6hRnxubqp2tSwSiJREoiURKIvOedUUs5CqNyScAV61pcbBYuc1gLnGwWfc/813CMsVlqywGGVNRcsMgR7HJx2AyM1sDLGzla7Op4ZW9I8gjt3c1wfZ1c8Qe5m8Z3kjSNlYSPqXxNtKqRkahuCB03zvWE30HAM1Irm0wY3CALndrb5opSxvvDuFJJCh989QCNJz64xn1WuKgquiqWk5AH8Z91r8wpEsOOEjfb8/O1RnOUc84SRYo5FJZQI7H7y6lTvlicAEYx5712myaoTRYnGxuf8rDXLyVY9gifhudBvtuWa8Vs3jP6RDGfJoxEf4c5/KrpjgdPdZNN9E4Twie5bTbxPJ6qPZHxb3R8zR72s+o2XrnBupV54vdT28UFmXKm3jAfQxALN7WM7ZCqQPrXIbUqS+chhICrJXYnEheFnzNdxkaZ3IHZjrHw9rO1QW1MrdHLXcq88B52MuBLC3UAvF+kAzt7aj2lGe+9WcFZj+pvhn/SyDlcqnrJKIlESiKrfaDzCbS2BjYCZ2ATIzsCCxwe2Nv8wrZGzEVa7IoRVTWeOqNft85KF5tult7f710ubgJoH4DpyzD4fzxUhkjnAR7gtOzNixTbQc92bWm/hp4/ZUW2lZY/u8Z0yTHVO5OMIBkKT2UDLt8h2r3fi8F2b2tc/pnZhuTRz49u4K/cgK00M0Srps9JjQ4xI7N7zk+f8sgdq0SGxB3rm9tNa1zS83kOZ4Abh87d6x7ivDJLaZ4JRh4zg+R8mHoRgj41bNeHjEFEDg4XC5KyXqURd/DZZFOYXAfoUbGG8sBso3lg7+QNYOAOoWJtvVn4DccPeaMXcT2VxFIG1xZjjJBBxIrZMfywMdx0rTIJADhOIHx/K1uDwDhNwttkvY1CksMN7pzkHONwfLcVTSSsjIDzZRGxudew0XuDWxYL9oiURKIozjvGFtkDMCxJwqjv/sB51uggMrrBRaqqbTtxHO6przTXzFpJFigU75bCj4A+83x/KrINjpxZou7z/pUxdLWG73YWDnl+SpHiPMcMYVLRFd1UIshXoB2Hc/y+NaI6NzyXy5KXLtJsbBFBn6flQcLINJuJSFX3YYu2O2BhE/n8KlYbDDE3vPy5UJ0pkf0lTISeA19h6qTks3uszwxMoZtwxG/fUD5Hv6+dcPtnYj2zY4bG+o4FdpsnazZYrSAttpfeFNGX/wCn2TO6GQqcsqb+8QOp7AdTVjs2kdBEI3arPCK6qDWm1+Kp3B+aOEo2RYiJvxCJHx8/e+lW7hKR9V1YS7BqrdV4PiFbrLjNrcY+7zRgj/pn2D8dJxXN7W2VUTyNljdmMrHT++1QH0dRT5SsNuIz81Fc68utcBZoNLyqMSBSMsOxHqPzB9KykpJ3Rhz7F41t5cFWyssb2sqrZ8vGeIvbNrdB+khYYcH93swOD5HbHWo7afpG3jNyNRvWqy8uFxPq1Ray69QjaZ0x1IH7a+Y3+VeRA3u3X/t+UWtcEuC1vGzsxYqMlk8Niem69jV0yQCMF58cs1sGakK3IlEXNNfRo6o7qrt7qkgE/CtbpGNIaTmVsbDI5pc0EgLG+b+OLPxHMykwwvo0DqQje11/ER9MVYRsszLUrttnUZhorRnrOF78zp4DzUNzBxuS7mMr7dkUdEUdAP73rYxgaLKdR0bKaLA3vPErxsnByGYqGP6R+pI/CB3JP12zsK8cspQRmBe2g5rWOQpZWHiN+ityui3g9F3Mh26nz75PpUKaRjHBpOZXIbWbG04G9Z4N3O5nd+Pyon7S+Wje6Z7QB5Y1KugwC69QVz1wcj1ycdKzoK+JxLQfntzUCMOiFnrOuXGtVleLiEThW9nWpKvCwJ3I8vMEHGBsatJMZF2H8ra/Fa7VN8yfZxNBGZrZxcQY1eyPbCnfOBswxvlfpWqOqa44XZFYMnBNjkVVrWKObSmUikOwYnETeWr8DHz9098da3kluevqthuFI3DvARBxC3ZgBhGJ0zKP/wBUu6sg66TqXftWIs7rRn27wvBY5sPsr/y5YW5sVFpctLmRsJLhXB0rmNV7EDfAyDkkda5jb9NJOBawcN3HsWdPUCKW0gtdW/lSSUrIZQQMjBIxk4w3X4D5k1F2Q+dzXGUbxb7/AG71r2g2MObg+cFPVcKvSiIaIsq5ivnluHL7aWKqv4QpI+vc1fU8bWRiy5SsmdLKS7dko2t6ir6jbHcjPXH8q8IWTTbfZTHCuGytgxoqZOBJLj/QpGM/AE+tRpZWD6jfkPv87lMggkdYsbbmfsPwe1SvHZJ47YRWt7G06vl9UiKxGPdXUSBg9ifn2qtc5j33w2C7fYtI2L/3bXPB0Njby3eKri8V4ym+dQ+ELj6r/vXtol0Bptkuytb/APQ9VDcX41O7H73axMfMxGNvk6kf1FZtaP8AEqdT0kLR/t5CO+48D+FXZmUn2VK+hOf6Cto5qyaHAZm6+rS6eJg8bsjDoVODXhaDqvJImSNwvFwrly5z74UpkuIg7uArSp7LEDoWX3SfUYqKaNgcXt1K56r/AE7G4l0BseB08f7V9t2s70C6iAeSMggjKOGXcBwMEj45Bqs2gzoo3Sht3NBIXNz0UkEgZKLLpiLuQBk4/r1Oa4yndVVr2tbcgXPK51JPE+QyAWxwawXU0gwMV3kbcLQ3goRN19VmvFmk9lLdX8mchlJIAPTQQAuem2frnzrn3RPnqXX3fZdO2aOmpG20P33rPOMFjcTFhhjI5I6blia7Bn0hdLTACFgbpYei46yW5Xj7POUDcP41wh8BRlQdhI3b4qPodhvvWiWW2QVDtjanQt6KJ3XOvIe6uvEfE8Z1APkFA/ZHQDHQVxNa6d1S9udzl3fnf5qlg6MRBxP9qT4fCLeN5ZiFAUljnoBuc9qt9n0roGl0mR+fPuocz+neI488/NZTxm8h4tclYoDDOwIjk15EmgEhZV0gAkDGoEkbdRVrS7QLXhhHVPirio2M+kp+lL72tcW9DdTXL/NbcMsUhuo3M4d9ERIBWPOxY74GrVjrsPLFe107BJ1c1EpNlPrnF7TZvHny+6cS5Vs+Iwi6tGFvLKxGh/cZx1Ur2Y+a7HPQk1upq0lueY81omgnpZTE8Xtnlw4rm5WtL+MSWdxbia38OQprAkjVlU6Sr5xpLDTp2Iz2wa21T24DJEeso02EdYZFcysgs4pII1jkgm9vTncuAUc5J7pp+VczPVPqGNlces0/0obnl2ZVl5Y434U90N3WRDcRjO5OCxUHzwcf+ma2082F7xqDmPnzRYgq68F4ktxAkyjAcZxnOCNiPkasIZBIwOG9ZgrurYi4eMcUjtojLKcKCB6knoBXrWlxsFvp6d9RJ0cYzVB4ratcEXNvE5jlGSAMkMNjsOvnkZ71bU07QzA42IXP7Z2ZLBUuAF+ziuWPgVy3SCT5jH88VINREP8AIKsFHOdGH0Xjd2pt3iE7CLW4VsEM0YfOl3UHZCwIz6GsDUNIOEXU6m2RPIC5xw+vzvVh5DtILlDNIrGeKQpIrtnQ6Ht5jGCM5/KodTUSDqtyB4KxbsqKJwc44jrcqJ5j5BgEjMLyOIuSwSYgdSTsdQOM+laGTG1rLuKLbUxYGmIutldt/ZVO75YKDIubNx+7cLn6HFbcY4FW8e0A826N47WlcXgyRqSsyAeSTDJ+QNe3B3LfjZIbFh72rgJrNSQvyiJRFZ/s3kccQhCsQG1agDsQFY4PmM4rVMBgVVtprTRvJGlreIXbzNzTO6vqAWawvQwCZUNHl1XIzvuAM+TjzrZDTsZYN0cPNccxgv2hWDlbnUIk63DvJpulVXyCRHckmNmz+yPyyK1SwXILcsvTVa3xXtbh6LQp5dKk+VVVXUCnhdKdw89y0sbiNlBrOQxYYDHqdIz2749B9BXC/wCsVmLEH+TfZT8ALcJ071Dcw8rx32TkRzgbPjZsdnH8iN/jXS7C23JM8wzZnUbu33U2j2i+iy1Zw4dirv8A9tw8OKPdETykZWMbRjBXds7t1OM4G1XlXXiMWG9ZV+33ytwQjCOO/wDCuXF+bFt7Bbhlw7jEadNR7EDqEx7XnjHc1q6b+MO3lV2zqJ1ZMGbtSeX5UJ9mPM91dyzLOwdFAYHSF0knZdh0Iz132rCCRziQVa7c2dTUsbDELE5a681C/arzUZHNpEfYQ/pSP2mG+n4L39fhWE8lzhCnbA2aGN/cyDM6chx7/RR3JEK2sT8SmHsplIFOxeQjt6AZGf8AF5VjH1RjO7TtUraj3VL20UepzceDfn24qq8QvZLiZpZDqkkbJ+J6ADy6AD4VqJJNyreGFkEYjZkAtZi5Dzw2KFpBHMmpy3YF8Eqd+gwoz+7mrOm/ibmuOdtn/euka27TYW7N/r4qT5A4XcQrKZ5klV2BXQ2sZx7TZ267fTNbJHtd9KibWqIJXN6JhaQM7i3ZkqZzLw8213LGdopskeWGOofwv+Q9a56eMxSlu4/PIqlOSirK80NE34CQR+63Ufm31rSx+Eg8F4tB+y2cm2kQn3JNvgwB/nmrTZzv4y3gVk1XSrBZKr8+cvS3sUaROq6X1ENnB2x2B6b1sjeGm5VrsqujpJHOeCbi2SrF/wAcI4eEt5JUaKZUc+4SNDkaQp9lMrsvbTvnqaiqq+kZdlxnb1VdVT9NIXgWv8zO88V38a5umjtrOSMqWkUtJkZyU0gj0yc15LVvbGxw36rSSq79qlyGn9pNOYxpbO0sThTn/HFKM4/C2a6SjzbcfD+QpsGmXz4FGfZ7zE0VzMpb2riIqrMdvGUHQT/iOR8SK2VEQLRy9FnKy4HL0UrwLlU8TtkuTcMJt0l8Qa8sm2c5BGV0nG/WtEr+ieW2yVrTbZ/aN6IsuBpbJRd7yeY2Km6t8jsdY/PQR+dRHbTp2mzjZXUW1MYv0brd3upCz+zS4kUOJrcqehVmYH5hMVIbVMcLtzCjyfqCBjsJY6/YB9143f2b3qe6scn+B/8A5AVkJ2lbI9vUjtSR2j2uqte2jxO0cqlHXqp6itoIIuFbRSslaHsNwV4V6s1cPszkjiuJLiZ1SKKPd2OAGkZVUfPetUwLgGjVUX6gfanDBq4+nwL5+1SwWO6W5jIaG7j3KkEFlA3B6Ee4w/wmt1K67cJ1C5eA3bhO5Un74QjKP2lQH4xsCp+gxUnDmt1s1/RM14JIYip1B1V8juCAf6189/U05a1sHE3Pd+fRRoGZkrjrkFJX0pIww28j8K2sMkRbK3LPI8xr+V4bHJQ3N3LNxcXayx+GY9KjLHZdOSdQ7j4V3tRTySyB7bWyVWWm6zfnPi/jz6Q7PHECiMxzq3yzjsAzdAOihR2o4872X0XY9D+1pwHfU7M/Yd3rdW6HjC8L4XEiD/xVwvibjdQ3Rm+C4AHn863h3Rxi2pVU6ldtKvc5x/jZl4bh368lROCcMa5mwW0oMvLIx2RB7zE+fl5kitDW3yXQVVQ2njuBc6ADedw+bl1808cE5SKEFLaEaYkPfHV2/eb+++fXOvkNBotVBRmEGSTOR2ZP2HIKX+zDgXjXH3iTAht/aJPQsBkDfbb3j5YHnWcLLuudAoW3a3ooehZ9T8u7f46L45/50a7cxRErbqduxkP4m9PIfPr0Sy4zlovdkbJbSt6SQXefLkPuV0ckWt2tncXFvIyIjA6ezaAS5GR1AI+OCO1aiJBGXRm1vNVP6okYXsaPqAN+zcpfjnFPvtgsrACaBwHx3VxgMPQnHzBrTNL08OI6tOa5U5hVCoCxVx+y6VhdOoPsmIkj1VlwfzP1qw2cT0hHL2WTVqNXKzURxPjqQzwQspJmJAYdB0Az8SRWiSdrHtYd68ussufZF4nlKp/hkdc/6vzqldkJBzHqVgvC9udVrbp+Ayj6srf1rB7rxNHaiuXM3DkveHW8QAE/ho0RPY4XKk9g4GPoe1XlPtKOB8bHf5AfjzU6mY+xfuHzyWL3MDRuySKVdThlPUEdjXSggi4UoZi6vvIfNMNjYy6wXlklOmNTjYIg1E/sjOfU4qo2jM1rg3fZSabZc1Y8Obk0b/Yb1+wcXsZjhmkgY9XkGtR02URgfVsYrnXUsb99jxPsFdvpayHMAPHAZHz+11ZuOc1R2VnFHYyJKWLAPkMFxuSQP2iW2B/pV1RQsDA1puAqql2bJV1Ln1LS21stL8O7LNUya84pIdRa838g6r/pwMVPtGOCvGxbOjFgGeRPnmuSTl28Y5MErFt84LE56En1869EjBvW1tfSAWDwAFO8u8kpJL4d1Nok/wDKUZPTOC/u5x2Gfyr1+MMxgZKgqv1XAJjBT5uG83t3K9JYWKK/DlUDxFw2xJJI2y3XX3Hl2rSGS4em3Bc3UbWM1Thkdd3l2LG+L3DxQvw+YZaC4LI+egwwYAfhbIcfE1YMALukG8KwaATjG8KCras1vHLKY4fZr5W6N/EoNfNf1S7HW4B/iCfP8ea1N1cea78VzGErYu0QFoRjcgk1ftonT7KaYxchzjbvIPutGMNlzUL9oXGDBw04yHlxEPMZB1H+EH6iuhppS6jYSLEgD7FTtj0omrRfMNz9vNY7y/bq9zGJP1YbVJnoET2mz6aQa8AF89F2tY9zIXFn1aDtOQTmDirXVxJM22o+yPwqNlX5D+teudiJcUo6ZtNC2IbvM7yui7lMFsLcbPKRJN54A/RofkS5Hmy+VNBb5y91rjaJp+m3Nyb/AOR+w7DxUbZWrSyLHGMu5AUep/pXnYpUsjY2F7zYBWzmTmFI7ZeH2ZzGv66UbeK37WP3dXfvgDp12OeMOBunqqeioXyTmsqPqP0jgN3fb5dVjhPDnuJliTqx3J6KO7MfIDesGtLiGt1KtKqqjponSyGwC3qKe3sYoLfohGlTjIPTLMfUnPzq3hpnOaQ0aL5ZXbRa6bHKc3eH9LOObuCtbTvhSIXOUI93B30/I9j5CubqoTE88CsSFBVGXit/2YKfvjEDYRNn5smP5VP2eP5T2eyybqtTq6Wao32owkJbzLsUcgHyyAw/NardoggNeNx+eixcqNf3CtNM46SAsP8AOVfHyO3yqte4F7juP9rFcby5RV/CWP8AFp/2rWTcALxaTxO+S1sop0ALvHGkYPQHSp1fICrKWOOMCcZkgAcN2fkpPTuEYYFWuYbcScNW+niSW416RIw04UkqCyrhXIPQMMb98YM2CrnbTXvqrHYsLaioEchyzNuNt3JZsTUQm+ZX0MNAFgvyi9UzwO/uLJkuY1IRsgFlOh8Hdc9M7fEVk0uYcQUGqhgq2mB5zHPMc1f+J8afi1okdpIkU2v9LC7Y1KAehx7SZxtjfv6z4Zmu11XJvoP9PmLpQXN3ED14H4F7cO4Rc8NikuJZFlmkZQxySoz3OcajsAOmKnQMbM/CcgqPbW0rRDoW2AO9c/F7oieO6jGPECyAeTL7LD6r+dWMTP4zE7dcey5SoktK2du+x7xkR5L75lnxdLOn7axyr/fxWvKZt4ix264Xta+04lbvAcPncvrnnl6G+KvDhLplBDHZZAVyFb1x0b0AOxqkZtNkFR+3euzpg8wiUfSVR05EmXSbme2t1YZBeQMxB7hV6/WrQVkbm4mXKksZJISI2E25LYeHRReAvgMrRJEsakH8IA+Ww/OuJ2xRyGWapfpgsON7/PFRyHxuDHixvdfoTJx5rn/TmuabCXPDRvZf/qSs75d68OJJK1toiOkF8O2caV2yc9h512H6UextOS/cTbyVXtSOWSzIt9h3LJecuOeO0cSOWigBVW/ESd2+HQD0HrUuqnE0pcNF336e2W6gpQJPrOvLgFBxXJVGUDBfGpu+kb6fgTgn4Co6u3R4nhx3evFfthMqPrddendVPulu2r90dcd8Y75ovJmOe3C02vv32325+mq85pWkcsxLMxyT1JJ/5osmtaxoAyAUvcEWsRiGPvEgxKQf1aH/AKQ/fP7R7bL516cst/zL3UJn+5eJD9DdOZ/5dg/x8eChK8VgtT4HwRbKyBuImL3O0jd4lG6DHnn2iNtxjsKuNmwG+IGzvmS+Y/qvarZ3CK149Ljjx556dnNPEPhm2lIOn2oWHTONlB/A4O3kSPlc2GLpW9/ziFxdzhMD92bT9uw+vlP8qXi3MDWs4DBV2z3X/dTjf4VX7Qpm/VbI6q02ZU429E7Uen4UFBypbm9kgMsmlRke6DsASCT5A9cDoaqDsVoj6XEbHd+VIZUtdUGG2ik+VuKW0N9LZxw6D0D6i7ORkjOexT2ttvrW+OmZE27Arl9EWwCUH5/avdZqGoLniENYzZHRdQ+KkEVGrGgwuuvDosarn1rSiKc4txVZLO0iBOuLXq8huAv+n+VSZZQ6Fjd4v+F7fJW+xt4Z+FpZtKgkkiyoJ3DEll29DjbrtVzT073UoNsrKRRbQZS1LDiFxuvu3+Sxa4hKMyMMMpKsPIg4I+tQl9TY8PaHN0Oa86LJXDkXmGOPNpdhXtZTvq3CMejeg8z22O29bI3gdV2hVLtWhe+1RT5SN4bxw7f6Uxe8r2MF/HGXuEQ6XDBl0gk5UBsagu3vdf51i8xslDDf7Kgd+o6jAY3NbfS9j6fOxXrit7HcCe0GoOq5BOMErhtt89cVfRRuiwzblx08rJ8dPvA/KoviarcD/wAt8j/DIB/7l/1Va2tJ2j0VDfFCOR8j+Qvy4kLRR5/YLJ8tmH8z9KNADzzz+yPcXRt5XH3+5Vi4dwpp7SOSM/pE1LjOM6WOMeRAxXH7f2a6WfpYvqy+Dmuy2DXBtMGSaZj5yUdc8Ehup4oXZvHRWVj70RwWcKcMGyMkZBxtirDZ9LPTUTekI++ZU6H9TNiqXU8QuDvy1sL8eHBXThPAIbWJ0jBVW3OT8uuP55rTVxipidG85EWWmorZah4fJqF720AZgysrJp0ggg9Nj0+dUkOyi2rDxnGGYRnnpb3Wsy3ZbfdUv7VOIG3tEt1O87HURt7KaSR8yVHqM1IpqP8AZQCG97klX2wYBPUGZwyb6m/5WQVsXaJREoi/VbByNiKLwi+SMc7miAWV04Dw9bPTNMge4IDRxt7sYPRpB1MncL22J3xWmapEJ0u7yHbz5Kiq53Vd44zZmhI1PIcuJ36LQLnj4mtEeWEmKRikpB9wjGGXbz3Hwq82W81DekabOHnxXz/bcYpHdG8YmHU7xwVTu49PsEg6RmNx0Zc5H9SPI5Hwv2G+fiOa5WRuHqk6aHiPnnkvyz4g8UolTGodfI565+NHxNezAUjmdHJ0jdfl/FSXG71fHjuoT7+7LndWTAZWHkVx8d60QxnAYn7vQqVUzDpW1EZ1z7CLeoX7yRyfJHe/e/EV4NBERydeMBFVxjA0oCp36gVVy3b1Dqu2l2nFU0oDBrn7+a0mtKrl5XdusiMjjKsCpHoRisXNDgQUWG8WsGgmeJuqMRnzHY/MYNc3JGY3lp3LWuSsF4vSCFnZUUZZiAB5knAr1oLjYItGuuVJIvBMWHKIquDjcjbOCehz8sda7OhlbFAIXnRV1XRvMoljF+Kp/wBqHLkkc33pU/RyBS+Nwj9Dn0O2D3OfnUVEdnlw0X0v9PV7ZIBA82e30/HoqLp6etR10d10w2o1FJDobtn3c+TeQP4uny3BanSHCHMFx593sp/l7jvgyLBfKWhBHXOuLGcFSN9HtHYdmyPX0YTk8Zeipdp7IirGdLD9fke3nz8VfeaG8K4iu4GBDgEEHY4A7+TKR+ddPRlssRjK+V7TjfTVIkGR+418Qq/PoWRtP6tgdPwO4+YbA/y1NbctF9VVuwtecP0n0/B9Fz6zjT2zn5gEf1rO2d1qubWVz+z++9mSE9Qda/PAP54+tVu0I8w/uV3smXJ0feq3wK9MU4kIywWQ7+ehjv8AOpFblTuI3BQKB9qhpO+/3ULdcbkmk8Sc+L+4Syp6YCkbCuCdO57sT8+W5dJdTtlzbcYVI9EMajAWOHVj+JwPzqUyrkOQsByH5Xt1AfafxUzXESkEGOJdQYAHU/tHIBIGRpOx71JldiI7F3f6bhwUpkP+R8hl7qm1rXQpREoiURXX7LuXvvFz4rjMUODv0L/sj5e98h51thZidyCotvV3QQdG09Z3pv8AZWabhIW4aS6KxRKWZi5wDuQoyd2LNv5kAnbUKhftC6bFJkNfbx+aqqbUl0IZB1nGwy155brDuv2FdPC+cOGxwLbNIWBGHbw20ktux6ZxnptttVjTSsgaGg5jfzUat2LW1LnPczI7ri9t29R3HOF+DpZHEkEntRuDnrvj6b5HWumpqhswvvXzuvon0r8DtOeoPBRNSlASiLR+RnzaKPJmB+uf61S1w/l8F0uzD/tx2lWCoisEoiof2kcAZ8XMYyVXTIB1wOjD4Zwfl5VWV8Bd/I3vWLgqFFw+VukUh9dJx9cYqtbE92jT4LEAnRXLkrliSOX7xcLoWMZQZBJJBGdidgP5jyqXFF+3BnmFg0X5rNjCTZXSe5OoMGOhhj4f8jrVbV7Re2YSxvPRPFv/AInQntGvipbIxaxGYXw8geJ45FDjBDA/tKdj+VbKXasjKZ7JBieznq3j3DysV6GlkjXsNuHIrGrvgPgXTWsxxHN+olPQEn2GPp+ww7Zz2FWUTmyNDmnI6H54FdvHW9NAKiP6m/UPUfceG9cknCm1m1n/AEdwhxGWPssD0jJ6DJ91um+DgYxnbPCcj8+ArcKluH9xF1mHW2o529R39shwONLr/wABd/o5kJWCUj2lI/6Ljuuc4zuDsOwrJoxdU5cPZRqpz6b/AHcGbTm4biP+Q58eKuvKvK90trPbXWnSrA25DBsN7WSMfsnbY4O7VPoXvgfc6fLrkv1I6krwHQ/URnlbPd36g8lWdWwrp184ulEXXwniDQSrIu+Oo6ZB6j+/KtcsYkYWlboJnQyB4X5ZXOmdZCARryR2wx3H0JrySPFGWckhkwzB/Nd/FZOB+IV8YxsGIbwxIy5BwR7rKN/KuaOyA/MNt3rshTvO5WbhXKltFiVX8SMjUAyxupBGQdWjOMb7GtTKRsZ97ey1hmdliXHr/wAe5ll7O5K+i9FH8IFRibklfUaODoIGR8APHf5rgrxSUoiURekEJdlRRlmIUD1JwPzosXuDGlx0Ga3B54ODcPVThnx0GxkkI3PfA269gBU24hZz+64EMm2tWE6D0b88Ssc45xqa7lMk7lj+yOiqPJR2H5nG+ahucXG5XbUtJFSswRC3qe1dHBuAPMrSt+jgT3pSM7/hQftN6dB3IrzQYjoFF2jtWGjbnm7cPfgte5fa2m4cFdDHDF7Pttv7IBDhh3Oc7dyRU2kqsDOkb1bcV88qga+R2MXLju+yrF7wr2PGgYywZI1aSCuOzAj8+nwq9o9oRVLbtXO7R2TNRPs4XC5OH2LzOEjXUfyHqT2FTJJGxi7iq+KF8rsLBdadwLhYt4RHnUc5J6bnyHlVHPL0r8S6ilpxBGGXupGtKkJREoiq32gcOkmtx4TjUD+rYgeIeo0k9JARlfmDsaybqplFI1knWHfw/HFZ99nvNbx3awTfq5cRYO2lhsmx6fgx5aR+yKylia9hB0VtXUgdFjbqM/f38eK064jKEqfdO4/3/pXzusp3Ucjqd30HMH0PaNDy7lWMdjGLevIPj5bfEVCbKWEHeMuRHD17uxZkXXLxLgUN7CYZdipzG4xqXPXGexxuP+9dDsGZj2OpnHTNvZv9z2rbDWS0cnSx79RuPzcofnXhlpJbpC8p8eFAscpBbVgdHKg5BPzB+YN5UTQtGFxzHK6m7MqKqOYyNb1HG5GluwH4VxWnJ6X0ELG5UXUYAkePLEqCdOoHB1hcDV6d8V7GGTN6rs1vk2o+jleBGejdoDlnvtrlfcp29+0iyhmaF2lLI2hmCZXI2PQ5O+2wq3bSyObcLmuhe7MKs8UiQnxYSWhkJKHSV+KkEDp28x86toJMTcLtRquT2hSOp5TwOnsuGt6gJRF8ysFR2PRUdv4VJH54rCQ2apdDD01Qxh4rPOg+Fa13+q0rlnjM0XDr+1lJDwxAxg9VSUY2I7DUCPLVVTtEAM6Ru+6yo4myVkXAn0We1Rr6ElESiJRF7Wlw0ciSIcMjBlOM4KnIOD60GWawkY2RhY7Q5L34rxWa5fxJ5GdumT2HkANgPhXriSbla6emip24Im2C6uB8EabMjZWBMa5Mf6Uz1c+XbqdqwcQ1pcdB88VpqqxsNmDN50H3PL4Fp/K0CzQT+ONNqCuhc4VdGchfQDTnzPrWNI4zMe6X6cuxcdtaMF7GNzeb34n5n3KI4rxQXMmn9VbIxICj4747yNvgdvkTUOao6d9jkwfPE7lYUtIKVnVF3n54Df8A0um14qSYyXNvaxt7KrnU+Dv03c/iPQZ862MnJLSTgYNOJ9+e5YSUwAcAMcjtSdB7chqtHhhVclVC6tzgYz6n1roS4u1K5UMa29gvWvFklESiJRFx8V4ZFcRGKZA6Hse3qD1BHYil1nHI6N2JpsVnn/4qb7yJGuWeMHUcj9KSDkDVnGT+L8qykmLWEgXPBW3+qjo8IbY+Xgr604lBQjS3bPnXKvrYdpNdTSNwSbr/APL5u4KvDDH1gbhRpFcmWlpIOoUpfcLYYH1qRRy9FUMfwI8ND5LFwuCFC8Z5TVFMjSZ32GoIozndnkZj9N67SbZ4AxE/bzN1Lh2sBkQAPHwAAXFwPidtYa2aXxpGwNMI1KAD+I4BNYUroqUEl1yeCi7R2g2os1oyHioLiVlw2e4M+p0WRsyxFGBBPV42QkBs7kMGB36VcR7ajDLG/gobakgWU5wS34dFDJD96D+KV0kowII2UnqNQJO40jB6dSdg2rGXhwKjVQbUMwOUPe2rRSNG4wyn+yPQ10THh7Q4LkJI3RvLHaheIGSANyeg7n4VksBmbKWm4LJHY3k0qacW7hA3XcHJI6jYd/OoMtSxz2xtN8xdX+yKR7JhI8W4LMrzhxR3jOcqXHT8Chv5GtjXXAK6gOuLrUJuEJPw9b2IlZ5LRYWTUAkhGld8/tArtg74FVNWXYHxAXWez34KtodoDdZW6EEgggg4IOxBHYjzqmX0MEEXC+aL1KIlESiKW5Y4E95cLEnTq7fhUdT8ew9SKyY0uNgoddWMpITI7uHEq6czsqSfd4vZhgAVFHTOPaY+bEk5Jqtr5MUmAaD1VFQhzmdNJm52ZPLcOxc1/wAWeREjGEiQYWNenxbzYnfJ860S1DntDNGjcFtipmRuL9XHefmi5IznAOT5KO5P9/Hp8tQzyK2uFs1aOXI4/vEfigyzE4WNACkKju3bI8hnHferOlDOlGPN3AaNHz5dVVY6ToXdH1W8Tq48vme7JaNV6uaSiJREoiURKIlEXBxC0z7S+8Pz/wCa5/bOy+mHTxDrjzHuN3hwW+GW3VOiim679e9cY8uLji1331upg5IFJ2G5o1jpDgYLkpcDMrPecuJme6ffKp7Cjt7OxPzbP5V2E7y9wB3AD381UuNyoOtKxUzwSCzdSLmSWJ87MoBTH8JIPxqRC2Ei0hIPkvRZXnl/lGzVllSTx8HK5YFQR0OF7/GrKCkhBxA3WQAVh4pwmK4AEq5wcggkH4ZG+PSrSKZ8f0lap6aOcAPC5/usVvpEUarnqQNyB2yd9zVJtna8kDmNJJvcnsG7vNu6630tHE0HCAF+W0fi6hINSsCGBGQQwxg+mKqNiSzT1JlJO8nhc/BbfbgL3ly2a2wVX4vyRIb1J49LI1yjuvu6IxFofr1yQNh513DJxgwnh91rbKMNjwXnxDkd1sbe28VSsTuXkb2QqszMCFJ64IGf6E1j0uOQuA1VhQbSjpXPlfw+Z/PRevMVhw7iBI8QRTjZZdJAOPPOAw+JB8q0zbOkIxWz+blA2Z+phTvwB128DkO47lm/MPKdzabyJqj7Sp7SH/b5/nVW+NzPqX0Ci2pT1YHRuz4HX89ygqwViurh3D5J30QoXbyHb1J6Aeprxzg0EnQLVNPHC3HIbBXvg/2doMNcyFj+CPYfNzufkB8ap5ttQt+gFx8B7+QXPVO3XHKFtuZ9vz3K8cDt4rVdEEaopOWxksfUsSSajQ/qCZkgxNGHfYG9u26oap8lScUriT5eCz3idu6TOsnvaiSfPJzkeh61uf8AUTxz7QV0UD2vjBbouWsVuUzy5wGS6Y6SUQe8+Mj4DzP9/GXS0r5zlkOKhVlaynbnmeC0jgvBYrZNMY3PvMfePxPl6DauggpmQts0LmKmrkqHXee7cpKt6jJREoiURKIlESiJRF4z2yt1Hz71Cq9nwVQ/lbnx0Pis2yOboqhx6yufv9uLbxBGqszYyE/zHuSex7HYda3UlDT0sThE0A8d/irenlh/ZSmS2I5Dj+PnJZtcQNGzJICHU4YHrmuec0tNjqqBedeIlEXpFCG/aRT+9kfmFI+pr0NB3heqc4VBfKuq2dmHcRyq/wBU1H+VSo2zgXjN+w3TNW/lm7u53KXcLAKuRIUMZztsexz6dMV6+j/fENqGkW3jI9net0crmr55150jskMUGlp/w9Qme7+vcCrBojpmdHCLK62ZsmSsd0kmTPXs91mNnzrexzeL47MT7yvuhx209B8sVrEjwb3XVybIpHx9HgAHLXx97q48Q5pF9AjKGQocSpnK6iMqQe4OGxnpg1e7Kla/FlmvmX6p2bLRFgJuw3t+eaijVyuQVq4PfvaqokHiWsgyGUagM9R9c5U/Kq+eJs97ZOHH55q3paiSktfNhzBG75w8F233JVgzrMICS24RSyoc75Kjp8BiuX2hI2mAswucTYAcea7Wn2zWdHhD8uJGdu9dMNokS6I0RB+FAAPnjqfjmuOrameQ4ZHf/UaDttv7z3LB0rpDieSTxK+qrl4lEUVzSLXwk+8yGOTqhUam05AII8skkZ8iexrtNkbNfU0TS7ibdn5171lBWSQPOEXG8c1VeYVhhWMWrSSSvg5KA4OcafLVnbABIOdwRirqm2TDGbvF+32V7s+V9SC+UAN7fnrpu3rU+X0lW2iE+PFCDXgY38tts+eO9SDa+Wi5WrMZncYvpvkpGvFHSiJREoiURKIlESiJREoiURQnMHLEN0MuNMmNpF974HzHofyqNPTMl114rwi6y7j3L81q2JBle0i+6f8AY+h/OqaanfEetpxWBFlFoue4+Zx+daRmvF1yxaCBNEyeRXbPqNWVYfAisyMJ64t88F6vW3tI2IMVyEbt4oMR+TqWX6kVk1jTm19jzy880VgueYr2xidbltRdCICWV2LbAMCDkqAckn086sInzx3D+5WuyqB9XMAR1BqeXDvWWu5JJYkknJJ3JJ7k+deL6OAALBfNF6r59mdh48V5GMaysTJnzUv/ANvnU/Z0vRylx+ari/1nAZqdjRz8cl6NCwJUjBBIIPmO3xrqcQIuvk5aQbFTvLXHDb4VvahY7/uE9/6kd+o71EqacS5j6h5qdRVZgydm0+R+e6u15OSBpICEA689c+VcLtmoqWu6IdRm9288hvvyGfMLrIA0jFqo/HyX+f8AzXKEAtuBZnmfc8tB6yvVelvalhqOyjqf9qlUWzH1DTK84YxqezW3v6rF8gbkNUig1thNh5n++teQUP7ycspwQzieHHtO4I5+BvW1WT8Y4bdXPFpBJbzsA+lVGVAjXIj/AEnuqh2JYZxqbG9fVYBHDTta0iwA+WXgc0MvdbPYcNjRIx4USsihRpXZcY2UkZwDVe5xJJuovSvsRc27V3VitaURKIlESiJREoiURKIlESiJREoi/GGetEUHxvlO3uBkrof8aYU/MdD86jTUscmozXhF1XoeV761J+7TJJGeqSDA+anI+YIqK2lni/8ATcCOa8sQoa94jaXF/Fbx26EMSJCmVOQzg6dBHZQ2/Zt8Yqc6iic27mq0GzgIDI/I7vJQfMMUhxNLGVkkPhWkBBBjjj2DEHfPYZ6kluwqG4EZ27ByXVUAijb0ER6rQC53Endf15WCqs0Hvad1XALep8vTOfpWCuWv0xZE3Vls+BrDwyW7nXLS4jtwe2rrJ8cA4+HrWeDqFx7vdVclY6WubTRHJubvb3Vo5OsZ7bhn3i3QGaaQdRn9GCQuB6n/APqsv5GRYmDM+i5z9RVRkqejGjfXf7KVtrH76FnVNKzZWYZHsOnSRc9R2x13Pnmrehr8cAJyI0+4XGVFD0kuJoydryO4/YhckHDZFdtUTMNQjnQA4Ib3ZE/nt0I7ZOLF0rCMncx7FQGwSNcbtJzs4ceBHzI9quNlwZYo1XUzhM4B8skgbfSuW2lQR1k/7iQE2H0g5H++1dHSNNPEIge8ri4ldxwr4ly2heiqOp9FA/v4Vz0ez5JndNWdRg0aOHAAaDzPJSnzNYLNzUZbc4LNiMRkAnqDsoyMZzgfEkgeWqrSptU0xp4urp2AA/PytDJLOxFXC3hCrgf96s6OkjpYhGzv5nij3FxuV61KWKURKIlESiJREoiURKIlESiJREoiURKIlESiJRFAcF5RtrWeSeJT4khO7HOkMckL5Anfzr0uJFlJmq5ZWBjjkFm3O/jLcTT3ClZHJhtUzkhBs0m37pwPWQntVdLfES7u+fNV12y+idCyGI3aOs889w8deQ5qFl4G3jQWS/rThpvJWYasH/BHufUtWBbnh+fAFPbWN6N9U76dG8wMvM6crLQubFgl4e0Tt4McOnwWxkkoCoULtkkZHpn0r2lmNZiY0WA0K5vZ/TRVgkaMRdfF356qkDne8XSIpfDRFVEQKpACgAe8Dk7davmwMaAFe/6RSuuXtxEkknPU9hVq5G56kkm8G48MKVYhlXTuoLHONsaQe3atb4A0dVU21djRQwmWG+Wo5Ll43z7OlzKquAo0hQACuEnTJ3B3eF9/htit7KdpaD8091RthBbf5orJ9oHOMlgIfDiV/EySWJAAXGwA7kHr2x0NQ2tut1DRtqMWI2sqtx2G6vXFwsUhUquFAyE2BIUjZlPvBh1z2IIFNXU8pkuMwoVRCY3lt7/PJWnlHlhUw01sQwwVaRwxz5+GPZXHbqa30tMG5ub4n7blqAVzqeskoiURKIlESiJREoiURKIlESiJREoiURKIlESiJREoiiL7lyCW6juZFLSRDCjPs9SQSvmCT/YFYGNpcHFTIq+aKB0DDZrtePiq5YcPgsr2aR3M088mBsB4ayHONz13G+22K2w0LiC88/nzgsNo7fD446UC1rCw3nj84quc9Kbq/js7cfqwRudtTe0xJ8gMfQ1spYmQR9UWC6jZZFNSuqZv8vTQeKobLgkVMXQg3F1M8mMBfQauhfSf84K/1rCX6SoG1Gl1JIBw9M1A8YgeGeWIk5jYpk9SEwqk/FVU1NYQ5oPFce0ggFaRy/ZJxhbxpCy5lhMZIyU0x4KjfGN229Qar5x0eEdq1smdTOBHBXfkzgklpb+FJIHwcqBkhQewyAcHrjzz54ERxubrVVztmfiAsp+vFFSiJREoiURKIlESiJREoiURKIlESiJREoiURKIlESiJREoijpODx+K04UeMRgMdwCBgHGeuMfStvTPwdHfJaW00Qm6UjP59lUoeXxw6C6u55fFuGRwG6AF+gH7zNjf/AJz7jxkNGi6d9ca6WKnjbhYCMuz2CyYQttt7wyPXGR/Q/Spl11+MZ8lPciWYfiFsG6Fi4/8ATDMP9S1rlPUKr9qyllJIW9njYehV951+zsXtwJ45RExGJMpq1Y6EYYb42+QrXDU9G3CRdcNHNgFiFY+U+XksbcQoS3tFmYjBZjjfHwAHwFaZZTI7EVre8vNypmtawSiJREoiURKIlESiJREoiURKIlESiJREoiURKIlESiJREoiURKIs++124Jjt7dfekkzjz0+yB9W/Kt8GpK6P9PMAfJM7Ro/P2VCvbQLLcAElbdPDz5tkR/mxY1uByHNX8UpdHGd7zfu19LBXTlDgLR31sSpxFaBi2Ntcpc4B+Dn6Vpe+7T2qj2jWB9LIL5ufbuFvYLSq0LmUoiURKIlESiJREoiURKIlESiJREoiURKIlESiJREoiURKIlESiJREoiiOL8Jt3ljuZ9jbgsCThRjfU3wxmvcZaCplPUzNY6CL/PLn8Ko3LfKyXkM7+MCHutRKZOVTUdJBAxnXn6Vm2oDs2q+rdovpJGNwaMtnxNs9+lreK09Rita5VftESiJREoiURKIlESiJREoiURKIlESiJREoiURKIlESiJREoiURKIlESiLh43ZmaCSNWCsy4DEZwex+IPQ9utYvFxZb6aURSte4XAXLypwJbK3WFTq3LM3TJb/jA+VeRswNst1fWOq5jKRbcOxTFZqElESiJREoiURKIlESiJREoiURKIlESiJREoiURKIlESiJREoiURKIlESiJREoiURKIlESiJREoiURKIlESiJREoiURKIlESiJREoiURKIlESiJREoiURKIlESiJREoiURKIlESiJREoiURKIlESiJREoiURKIlESiJREoiURKIlESiJREoiURKIlESiJREoiURKIlESiJREoiURKIlESiJRF//9k="/>
          <p:cNvSpPr>
            <a:spLocks noChangeAspect="1" noChangeArrowheads="1"/>
          </p:cNvSpPr>
          <p:nvPr/>
        </p:nvSpPr>
        <p:spPr bwMode="auto">
          <a:xfrm>
            <a:off x="1063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36" name="AutoShape 4" descr="data:image/jpeg;base64,/9j/4AAQSkZJRgABAQAAAQABAAD/2wCEAAkGBxQTERUUEhQVFhUXGBwaGBgYFx8YGhwfGBwYHB4cGhwdHSggIRslGx0cIjEkJSorLi4wGB8zODMsNygtLisBCgoKDg0OGxAQGy8kICY0LDA0NzQsLC8sNCw0NCwvLDQ0LDQsLDQ0MC8sLCwsLCw0LCwsNCwsLCwsLCw0LCwsLP/AABEIAOEA4QMBEQACEQEDEQH/xAAcAAEAAwEBAQEBAAAAAAAAAAAABQYHBAMCAQj/xABEEAACAQMCBAMFBAgFAgUFAAABAgMABBESIQUGMUETUWEiMnGBkQcUUqEjM0JikrHB8HKCotHhQ/EkU4PC0hUWF2Oy/8QAGwEBAAIDAQEAAAAAAAAAAAAAAAQFAgMGAQf/xAA7EQABAwIDBAkDBAEEAQUAAAABAAIDBBESITEFQVFhEyJxgZGhsdHwMsHhBhQj8UIVJFKiwjM0coKS/9oADAMBAAIRAxEAPwDcaIlESiJREoiURKIlESiJREoiURKIlESiJREoiURKIlESiJREoiURKIlESiJREoiURKIlESiJREoiURKIlESiJREoiURKIlESiJREoiURKIlESiJREoiURKIlESiJREoiURKIlESiJREoiURKIlESiJREoiURKIlESiJREoi+GlUdSBtnc9vP4UXtiozj3MltZhDcSaNedIwWJx12UE43G/qK2RxOf9IWTWOdoo6x+0Dh8pwLhVPlIDH+bAD86zdTSjcsjC8blYLa7jkGY3Vx+6wb+VaSCNVrsQvevF4lESiJREoiURKIlESiJRF+GiKA5q4+0EDPAolkBIK7nABwzEDf2TjPxrGKSN78GLPPy1VjQUTZpQ2U4R8t4qu8v87zeIovvBijkBKvqCjbPTc99tyKlGEEdS5UzaFBSxMPQuJcNx+D0XRzNzK50yWF/ZaQCHjlZcE52YMPaz2x0rKKIaSNPcqljBo8FV7hn2syJKVuoo3QHGqA+RxkZJDKfiK3OowR1T4rY6nFslqfD7xJokljOUdQynGMgjI2O9QHNLTYqKQQbFdFeLxKIlESiJREoiURR9zxiKOVIWb236ADPXpnyzW1sL3MLwMgo76mNkgjJzKjIObY3vTaxrqCKxkl1YVSvUYxuB0Jz1rExkNxK6dsyRlKKhxtciw3m6odry7dX800ou42gMp1MC24Q+yCukbBTkDOB1HXNZkhuRCnyyx0jWsdGQ63Lfrn8KpnNnGPvVyzhiY0AjiycnQmwPxY5Y/4vSrOGPA229QGiw5qGrasl+wsUYMhKsOjKdLD4Eb0OeRRaLwT7V54kVbmITDp4gOhzjzGNLH6VDfRtJ6pso7qcHQrSOXebbW8H6GT28bxt7Lj5HqPUZFQpIXx6hRnxubqp2tSwSiJREoiURKIvOedUUs5CqNyScAV61pcbBYuc1gLnGwWfc/813CMsVlqywGGVNRcsMgR7HJx2AyM1sDLGzla7Op4ZW9I8gjt3c1wfZ1c8Qe5m8Z3kjSNlYSPqXxNtKqRkahuCB03zvWE30HAM1Irm0wY3CALndrb5opSxvvDuFJJCh989QCNJz64xn1WuKgquiqWk5AH8Z91r8wpEsOOEjfb8/O1RnOUc84SRYo5FJZQI7H7y6lTvlicAEYx5712myaoTRYnGxuf8rDXLyVY9gifhudBvtuWa8Vs3jP6RDGfJoxEf4c5/KrpjgdPdZNN9E4Twie5bTbxPJ6qPZHxb3R8zR72s+o2XrnBupV54vdT28UFmXKm3jAfQxALN7WM7ZCqQPrXIbUqS+chhICrJXYnEheFnzNdxkaZ3IHZjrHw9rO1QW1MrdHLXcq88B52MuBLC3UAvF+kAzt7aj2lGe+9WcFZj+pvhn/SyDlcqnrJKIlESiKrfaDzCbS2BjYCZ2ATIzsCCxwe2Nv8wrZGzEVa7IoRVTWeOqNft85KF5tult7f710ubgJoH4DpyzD4fzxUhkjnAR7gtOzNixTbQc92bWm/hp4/ZUW2lZY/u8Z0yTHVO5OMIBkKT2UDLt8h2r3fi8F2b2tc/pnZhuTRz49u4K/cgK00M0Srps9JjQ4xI7N7zk+f8sgdq0SGxB3rm9tNa1zS83kOZ4Abh87d6x7ivDJLaZ4JRh4zg+R8mHoRgj41bNeHjEFEDg4XC5KyXqURd/DZZFOYXAfoUbGG8sBso3lg7+QNYOAOoWJtvVn4DccPeaMXcT2VxFIG1xZjjJBBxIrZMfywMdx0rTIJADhOIHx/K1uDwDhNwttkvY1CksMN7pzkHONwfLcVTSSsjIDzZRGxudew0XuDWxYL9oiURKIozjvGFtkDMCxJwqjv/sB51uggMrrBRaqqbTtxHO6przTXzFpJFigU75bCj4A+83x/KrINjpxZou7z/pUxdLWG73YWDnl+SpHiPMcMYVLRFd1UIshXoB2Hc/y+NaI6NzyXy5KXLtJsbBFBn6flQcLINJuJSFX3YYu2O2BhE/n8KlYbDDE3vPy5UJ0pkf0lTISeA19h6qTks3uszwxMoZtwxG/fUD5Hv6+dcPtnYj2zY4bG+o4FdpsnazZYrSAttpfeFNGX/wCn2TO6GQqcsqb+8QOp7AdTVjs2kdBEI3arPCK6qDWm1+Kp3B+aOEo2RYiJvxCJHx8/e+lW7hKR9V1YS7BqrdV4PiFbrLjNrcY+7zRgj/pn2D8dJxXN7W2VUTyNljdmMrHT++1QH0dRT5SsNuIz81Fc68utcBZoNLyqMSBSMsOxHqPzB9KykpJ3Rhz7F41t5cFWyssb2sqrZ8vGeIvbNrdB+khYYcH93swOD5HbHWo7afpG3jNyNRvWqy8uFxPq1Ray69QjaZ0x1IH7a+Y3+VeRA3u3X/t+UWtcEuC1vGzsxYqMlk8Niem69jV0yQCMF58cs1sGakK3IlEXNNfRo6o7qrt7qkgE/CtbpGNIaTmVsbDI5pc0EgLG+b+OLPxHMykwwvo0DqQje11/ER9MVYRsszLUrttnUZhorRnrOF78zp4DzUNzBxuS7mMr7dkUdEUdAP73rYxgaLKdR0bKaLA3vPErxsnByGYqGP6R+pI/CB3JP12zsK8cspQRmBe2g5rWOQpZWHiN+ityui3g9F3Mh26nz75PpUKaRjHBpOZXIbWbG04G9Z4N3O5nd+Pyon7S+Wje6Z7QB5Y1KugwC69QVz1wcj1ycdKzoK+JxLQfntzUCMOiFnrOuXGtVleLiEThW9nWpKvCwJ3I8vMEHGBsatJMZF2H8ra/Fa7VN8yfZxNBGZrZxcQY1eyPbCnfOBswxvlfpWqOqa44XZFYMnBNjkVVrWKObSmUikOwYnETeWr8DHz9098da3kluevqthuFI3DvARBxC3ZgBhGJ0zKP/wBUu6sg66TqXftWIs7rRn27wvBY5sPsr/y5YW5sVFpctLmRsJLhXB0rmNV7EDfAyDkkda5jb9NJOBawcN3HsWdPUCKW0gtdW/lSSUrIZQQMjBIxk4w3X4D5k1F2Q+dzXGUbxb7/AG71r2g2MObg+cFPVcKvSiIaIsq5ivnluHL7aWKqv4QpI+vc1fU8bWRiy5SsmdLKS7dko2t6ir6jbHcjPXH8q8IWTTbfZTHCuGytgxoqZOBJLj/QpGM/AE+tRpZWD6jfkPv87lMggkdYsbbmfsPwe1SvHZJ47YRWt7G06vl9UiKxGPdXUSBg9ifn2qtc5j33w2C7fYtI2L/3bXPB0Njby3eKri8V4ym+dQ+ELj6r/vXtol0Bptkuytb/APQ9VDcX41O7H73axMfMxGNvk6kf1FZtaP8AEqdT0kLR/t5CO+48D+FXZmUn2VK+hOf6Cto5qyaHAZm6+rS6eJg8bsjDoVODXhaDqvJImSNwvFwrly5z74UpkuIg7uArSp7LEDoWX3SfUYqKaNgcXt1K56r/AE7G4l0BseB08f7V9t2s70C6iAeSMggjKOGXcBwMEj45Bqs2gzoo3Sht3NBIXNz0UkEgZKLLpiLuQBk4/r1Oa4yndVVr2tbcgXPK51JPE+QyAWxwawXU0gwMV3kbcLQ3goRN19VmvFmk9lLdX8mchlJIAPTQQAuem2frnzrn3RPnqXX3fZdO2aOmpG20P33rPOMFjcTFhhjI5I6blia7Bn0hdLTACFgbpYei46yW5Xj7POUDcP41wh8BRlQdhI3b4qPodhvvWiWW2QVDtjanQt6KJ3XOvIe6uvEfE8Z1APkFA/ZHQDHQVxNa6d1S9udzl3fnf5qlg6MRBxP9qT4fCLeN5ZiFAUljnoBuc9qt9n0roGl0mR+fPuocz+neI488/NZTxm8h4tclYoDDOwIjk15EmgEhZV0gAkDGoEkbdRVrS7QLXhhHVPirio2M+kp+lL72tcW9DdTXL/NbcMsUhuo3M4d9ERIBWPOxY74GrVjrsPLFe107BJ1c1EpNlPrnF7TZvHny+6cS5Vs+Iwi6tGFvLKxGh/cZx1Ur2Y+a7HPQk1upq0lueY81omgnpZTE8Xtnlw4rm5WtL+MSWdxbia38OQprAkjVlU6Sr5xpLDTp2Iz2wa21T24DJEeso02EdYZFcysgs4pII1jkgm9vTncuAUc5J7pp+VczPVPqGNlces0/0obnl2ZVl5Y434U90N3WRDcRjO5OCxUHzwcf+ma2082F7xqDmPnzRYgq68F4ktxAkyjAcZxnOCNiPkasIZBIwOG9ZgrurYi4eMcUjtojLKcKCB6knoBXrWlxsFvp6d9RJ0cYzVB4ratcEXNvE5jlGSAMkMNjsOvnkZ71bU07QzA42IXP7Z2ZLBUuAF+ziuWPgVy3SCT5jH88VINREP8AIKsFHOdGH0Xjd2pt3iE7CLW4VsEM0YfOl3UHZCwIz6GsDUNIOEXU6m2RPIC5xw+vzvVh5DtILlDNIrGeKQpIrtnQ6Ht5jGCM5/KodTUSDqtyB4KxbsqKJwc44jrcqJ5j5BgEjMLyOIuSwSYgdSTsdQOM+laGTG1rLuKLbUxYGmIutldt/ZVO75YKDIubNx+7cLn6HFbcY4FW8e0A826N47WlcXgyRqSsyAeSTDJ+QNe3B3LfjZIbFh72rgJrNSQvyiJRFZ/s3kccQhCsQG1agDsQFY4PmM4rVMBgVVtprTRvJGlreIXbzNzTO6vqAWawvQwCZUNHl1XIzvuAM+TjzrZDTsZYN0cPNccxgv2hWDlbnUIk63DvJpulVXyCRHckmNmz+yPyyK1SwXILcsvTVa3xXtbh6LQp5dKk+VVVXUCnhdKdw89y0sbiNlBrOQxYYDHqdIz2749B9BXC/wCsVmLEH+TfZT8ALcJ071Dcw8rx32TkRzgbPjZsdnH8iN/jXS7C23JM8wzZnUbu33U2j2i+iy1Zw4dirv8A9tw8OKPdETykZWMbRjBXds7t1OM4G1XlXXiMWG9ZV+33ytwQjCOO/wDCuXF+bFt7Bbhlw7jEadNR7EDqEx7XnjHc1q6b+MO3lV2zqJ1ZMGbtSeX5UJ9mPM91dyzLOwdFAYHSF0knZdh0Iz132rCCRziQVa7c2dTUsbDELE5a681C/arzUZHNpEfYQ/pSP2mG+n4L39fhWE8lzhCnbA2aGN/cyDM6chx7/RR3JEK2sT8SmHsplIFOxeQjt6AZGf8AF5VjH1RjO7TtUraj3VL20UepzceDfn24qq8QvZLiZpZDqkkbJ+J6ADy6AD4VqJJNyreGFkEYjZkAtZi5Dzw2KFpBHMmpy3YF8Eqd+gwoz+7mrOm/ibmuOdtn/euka27TYW7N/r4qT5A4XcQrKZ5klV2BXQ2sZx7TZ267fTNbJHtd9KibWqIJXN6JhaQM7i3ZkqZzLw8213LGdopskeWGOofwv+Q9a56eMxSlu4/PIqlOSirK80NE34CQR+63Ufm31rSx+Eg8F4tB+y2cm2kQn3JNvgwB/nmrTZzv4y3gVk1XSrBZKr8+cvS3sUaROq6X1ENnB2x2B6b1sjeGm5VrsqujpJHOeCbi2SrF/wAcI4eEt5JUaKZUc+4SNDkaQp9lMrsvbTvnqaiqq+kZdlxnb1VdVT9NIXgWv8zO88V38a5umjtrOSMqWkUtJkZyU0gj0yc15LVvbGxw36rSSq79qlyGn9pNOYxpbO0sThTn/HFKM4/C2a6SjzbcfD+QpsGmXz4FGfZ7zE0VzMpb2riIqrMdvGUHQT/iOR8SK2VEQLRy9FnKy4HL0UrwLlU8TtkuTcMJt0l8Qa8sm2c5BGV0nG/WtEr+ieW2yVrTbZ/aN6IsuBpbJRd7yeY2Km6t8jsdY/PQR+dRHbTp2mzjZXUW1MYv0brd3upCz+zS4kUOJrcqehVmYH5hMVIbVMcLtzCjyfqCBjsJY6/YB9143f2b3qe6scn+B/8A5AVkJ2lbI9vUjtSR2j2uqte2jxO0cqlHXqp6itoIIuFbRSslaHsNwV4V6s1cPszkjiuJLiZ1SKKPd2OAGkZVUfPetUwLgGjVUX6gfanDBq4+nwL5+1SwWO6W5jIaG7j3KkEFlA3B6Ee4w/wmt1K67cJ1C5eA3bhO5Un74QjKP2lQH4xsCp+gxUnDmt1s1/RM14JIYip1B1V8juCAf6189/U05a1sHE3Pd+fRRoGZkrjrkFJX0pIww28j8K2sMkRbK3LPI8xr+V4bHJQ3N3LNxcXayx+GY9KjLHZdOSdQ7j4V3tRTySyB7bWyVWWm6zfnPi/jz6Q7PHECiMxzq3yzjsAzdAOihR2o4872X0XY9D+1pwHfU7M/Yd3rdW6HjC8L4XEiD/xVwvibjdQ3Rm+C4AHn863h3Rxi2pVU6ldtKvc5x/jZl4bh368lROCcMa5mwW0oMvLIx2RB7zE+fl5kitDW3yXQVVQ2njuBc6ADedw+bl1808cE5SKEFLaEaYkPfHV2/eb+++fXOvkNBotVBRmEGSTOR2ZP2HIKX+zDgXjXH3iTAht/aJPQsBkDfbb3j5YHnWcLLuudAoW3a3ooehZ9T8u7f46L45/50a7cxRErbqduxkP4m9PIfPr0Sy4zlovdkbJbSt6SQXefLkPuV0ckWt2tncXFvIyIjA6ezaAS5GR1AI+OCO1aiJBGXRm1vNVP6okYXsaPqAN+zcpfjnFPvtgsrACaBwHx3VxgMPQnHzBrTNL08OI6tOa5U5hVCoCxVx+y6VhdOoPsmIkj1VlwfzP1qw2cT0hHL2WTVqNXKzURxPjqQzwQspJmJAYdB0Az8SRWiSdrHtYd68ussufZF4nlKp/hkdc/6vzqldkJBzHqVgvC9udVrbp+Ayj6srf1rB7rxNHaiuXM3DkveHW8QAE/ho0RPY4XKk9g4GPoe1XlPtKOB8bHf5AfjzU6mY+xfuHzyWL3MDRuySKVdThlPUEdjXSggi4UoZi6vvIfNMNjYy6wXlklOmNTjYIg1E/sjOfU4qo2jM1rg3fZSabZc1Y8Obk0b/Yb1+wcXsZjhmkgY9XkGtR02URgfVsYrnXUsb99jxPsFdvpayHMAPHAZHz+11ZuOc1R2VnFHYyJKWLAPkMFxuSQP2iW2B/pV1RQsDA1puAqql2bJV1Ln1LS21stL8O7LNUya84pIdRa838g6r/pwMVPtGOCvGxbOjFgGeRPnmuSTl28Y5MErFt84LE56En1869EjBvW1tfSAWDwAFO8u8kpJL4d1Nok/wDKUZPTOC/u5x2Gfyr1+MMxgZKgqv1XAJjBT5uG83t3K9JYWKK/DlUDxFw2xJJI2y3XX3Hl2rSGS4em3Bc3UbWM1Thkdd3l2LG+L3DxQvw+YZaC4LI+egwwYAfhbIcfE1YMALukG8KwaATjG8KCras1vHLKY4fZr5W6N/EoNfNf1S7HW4B/iCfP8ea1N1cea78VzGErYu0QFoRjcgk1ftonT7KaYxchzjbvIPutGMNlzUL9oXGDBw04yHlxEPMZB1H+EH6iuhppS6jYSLEgD7FTtj0omrRfMNz9vNY7y/bq9zGJP1YbVJnoET2mz6aQa8AF89F2tY9zIXFn1aDtOQTmDirXVxJM22o+yPwqNlX5D+teudiJcUo6ZtNC2IbvM7yui7lMFsLcbPKRJN54A/RofkS5Hmy+VNBb5y91rjaJp+m3Nyb/AOR+w7DxUbZWrSyLHGMu5AUep/pXnYpUsjY2F7zYBWzmTmFI7ZeH2ZzGv66UbeK37WP3dXfvgDp12OeMOBunqqeioXyTmsqPqP0jgN3fb5dVjhPDnuJliTqx3J6KO7MfIDesGtLiGt1KtKqqjponSyGwC3qKe3sYoLfohGlTjIPTLMfUnPzq3hpnOaQ0aL5ZXbRa6bHKc3eH9LOObuCtbTvhSIXOUI93B30/I9j5CubqoTE88CsSFBVGXit/2YKfvjEDYRNn5smP5VP2eP5T2eyybqtTq6Wao32owkJbzLsUcgHyyAw/NardoggNeNx+eixcqNf3CtNM46SAsP8AOVfHyO3yqte4F7juP9rFcby5RV/CWP8AFp/2rWTcALxaTxO+S1sop0ALvHGkYPQHSp1fICrKWOOMCcZkgAcN2fkpPTuEYYFWuYbcScNW+niSW416RIw04UkqCyrhXIPQMMb98YM2CrnbTXvqrHYsLaioEchyzNuNt3JZsTUQm+ZX0MNAFgvyi9UzwO/uLJkuY1IRsgFlOh8Hdc9M7fEVk0uYcQUGqhgq2mB5zHPMc1f+J8afi1okdpIkU2v9LC7Y1KAehx7SZxtjfv6z4Zmu11XJvoP9PmLpQXN3ED14H4F7cO4Rc8NikuJZFlmkZQxySoz3OcajsAOmKnQMbM/CcgqPbW0rRDoW2AO9c/F7oieO6jGPECyAeTL7LD6r+dWMTP4zE7dcey5SoktK2du+x7xkR5L75lnxdLOn7axyr/fxWvKZt4ix264Xta+04lbvAcPncvrnnl6G+KvDhLplBDHZZAVyFb1x0b0AOxqkZtNkFR+3euzpg8wiUfSVR05EmXSbme2t1YZBeQMxB7hV6/WrQVkbm4mXKksZJISI2E25LYeHRReAvgMrRJEsakH8IA+Ww/OuJ2xRyGWapfpgsON7/PFRyHxuDHixvdfoTJx5rn/TmuabCXPDRvZf/qSs75d68OJJK1toiOkF8O2caV2yc9h512H6UextOS/cTbyVXtSOWSzIt9h3LJecuOeO0cSOWigBVW/ESd2+HQD0HrUuqnE0pcNF336e2W6gpQJPrOvLgFBxXJVGUDBfGpu+kb6fgTgn4Co6u3R4nhx3evFfthMqPrddendVPulu2r90dcd8Y75ovJmOe3C02vv32325+mq85pWkcsxLMxyT1JJ/5osmtaxoAyAUvcEWsRiGPvEgxKQf1aH/AKQ/fP7R7bL516cst/zL3UJn+5eJD9DdOZ/5dg/x8eChK8VgtT4HwRbKyBuImL3O0jd4lG6DHnn2iNtxjsKuNmwG+IGzvmS+Y/qvarZ3CK149Ljjx556dnNPEPhm2lIOn2oWHTONlB/A4O3kSPlc2GLpW9/ziFxdzhMD92bT9uw+vlP8qXi3MDWs4DBV2z3X/dTjf4VX7Qpm/VbI6q02ZU429E7Uen4UFBypbm9kgMsmlRke6DsASCT5A9cDoaqDsVoj6XEbHd+VIZUtdUGG2ik+VuKW0N9LZxw6D0D6i7ORkjOexT2ttvrW+OmZE27Arl9EWwCUH5/avdZqGoLniENYzZHRdQ+KkEVGrGgwuuvDosarn1rSiKc4txVZLO0iBOuLXq8huAv+n+VSZZQ6Fjd4v+F7fJW+xt4Z+FpZtKgkkiyoJ3DEll29DjbrtVzT073UoNsrKRRbQZS1LDiFxuvu3+Sxa4hKMyMMMpKsPIg4I+tQl9TY8PaHN0Oa86LJXDkXmGOPNpdhXtZTvq3CMejeg8z22O29bI3gdV2hVLtWhe+1RT5SN4bxw7f6Uxe8r2MF/HGXuEQ6XDBl0gk5UBsagu3vdf51i8xslDDf7Kgd+o6jAY3NbfS9j6fOxXrit7HcCe0GoOq5BOMErhtt89cVfRRuiwzblx08rJ8dPvA/KoviarcD/wAt8j/DIB/7l/1Va2tJ2j0VDfFCOR8j+Qvy4kLRR5/YLJ8tmH8z9KNADzzz+yPcXRt5XH3+5Vi4dwpp7SOSM/pE1LjOM6WOMeRAxXH7f2a6WfpYvqy+Dmuy2DXBtMGSaZj5yUdc8Ehup4oXZvHRWVj70RwWcKcMGyMkZBxtirDZ9LPTUTekI++ZU6H9TNiqXU8QuDvy1sL8eHBXThPAIbWJ0jBVW3OT8uuP55rTVxipidG85EWWmorZah4fJqF720AZgysrJp0ggg9Nj0+dUkOyi2rDxnGGYRnnpb3Wsy3ZbfdUv7VOIG3tEt1O87HURt7KaSR8yVHqM1IpqP8AZQCG97klX2wYBPUGZwyb6m/5WQVsXaJREoi/VbByNiKLwi+SMc7miAWV04Dw9bPTNMge4IDRxt7sYPRpB1MncL22J3xWmapEJ0u7yHbz5Kiq53Vd44zZmhI1PIcuJ36LQLnj4mtEeWEmKRikpB9wjGGXbz3Hwq82W81DekabOHnxXz/bcYpHdG8YmHU7xwVTu49PsEg6RmNx0Zc5H9SPI5Hwv2G+fiOa5WRuHqk6aHiPnnkvyz4g8UolTGodfI565+NHxNezAUjmdHJ0jdfl/FSXG71fHjuoT7+7LndWTAZWHkVx8d60QxnAYn7vQqVUzDpW1EZ1z7CLeoX7yRyfJHe/e/EV4NBERydeMBFVxjA0oCp36gVVy3b1Dqu2l2nFU0oDBrn7+a0mtKrl5XdusiMjjKsCpHoRisXNDgQUWG8WsGgmeJuqMRnzHY/MYNc3JGY3lp3LWuSsF4vSCFnZUUZZiAB5knAr1oLjYItGuuVJIvBMWHKIquDjcjbOCehz8sda7OhlbFAIXnRV1XRvMoljF+Kp/wBqHLkkc33pU/RyBS+Nwj9Dn0O2D3OfnUVEdnlw0X0v9PV7ZIBA82e30/HoqLp6etR10d10w2o1FJDobtn3c+TeQP4uny3BanSHCHMFx593sp/l7jvgyLBfKWhBHXOuLGcFSN9HtHYdmyPX0YTk8Zeipdp7IirGdLD9fke3nz8VfeaG8K4iu4GBDgEEHY4A7+TKR+ddPRlssRjK+V7TjfTVIkGR+418Qq/PoWRtP6tgdPwO4+YbA/y1NbctF9VVuwtecP0n0/B9Fz6zjT2zn5gEf1rO2d1qubWVz+z++9mSE9Qda/PAP54+tVu0I8w/uV3smXJ0feq3wK9MU4kIywWQ7+ehjv8AOpFblTuI3BQKB9qhpO+/3ULdcbkmk8Sc+L+4Syp6YCkbCuCdO57sT8+W5dJdTtlzbcYVI9EMajAWOHVj+JwPzqUyrkOQsByH5Xt1AfafxUzXESkEGOJdQYAHU/tHIBIGRpOx71JldiI7F3f6bhwUpkP+R8hl7qm1rXQpREoiURXX7LuXvvFz4rjMUODv0L/sj5e98h51thZidyCotvV3QQdG09Z3pv8AZWabhIW4aS6KxRKWZi5wDuQoyd2LNv5kAnbUKhftC6bFJkNfbx+aqqbUl0IZB1nGwy155brDuv2FdPC+cOGxwLbNIWBGHbw20ktux6ZxnptttVjTSsgaGg5jfzUat2LW1LnPczI7ri9t29R3HOF+DpZHEkEntRuDnrvj6b5HWumpqhswvvXzuvon0r8DtOeoPBRNSlASiLR+RnzaKPJmB+uf61S1w/l8F0uzD/tx2lWCoisEoiof2kcAZ8XMYyVXTIB1wOjD4Zwfl5VWV8Bd/I3vWLgqFFw+VukUh9dJx9cYqtbE92jT4LEAnRXLkrliSOX7xcLoWMZQZBJJBGdidgP5jyqXFF+3BnmFg0X5rNjCTZXSe5OoMGOhhj4f8jrVbV7Re2YSxvPRPFv/AInQntGvipbIxaxGYXw8geJ45FDjBDA/tKdj+VbKXasjKZ7JBieznq3j3DysV6GlkjXsNuHIrGrvgPgXTWsxxHN+olPQEn2GPp+ww7Zz2FWUTmyNDmnI6H54FdvHW9NAKiP6m/UPUfceG9cknCm1m1n/AEdwhxGWPssD0jJ6DJ91um+DgYxnbPCcj8+ArcKluH9xF1mHW2o529R39shwONLr/wABd/o5kJWCUj2lI/6Ljuuc4zuDsOwrJoxdU5cPZRqpz6b/AHcGbTm4biP+Q58eKuvKvK90trPbXWnSrA25DBsN7WSMfsnbY4O7VPoXvgfc6fLrkv1I6krwHQ/URnlbPd36g8lWdWwrp184ulEXXwniDQSrIu+Oo6ZB6j+/KtcsYkYWlboJnQyB4X5ZXOmdZCARryR2wx3H0JrySPFGWckhkwzB/Nd/FZOB+IV8YxsGIbwxIy5BwR7rKN/KuaOyA/MNt3rshTvO5WbhXKltFiVX8SMjUAyxupBGQdWjOMb7GtTKRsZ97ey1hmdliXHr/wAe5ll7O5K+i9FH8IFRibklfUaODoIGR8APHf5rgrxSUoiURekEJdlRRlmIUD1JwPzosXuDGlx0Ga3B54ODcPVThnx0GxkkI3PfA269gBU24hZz+64EMm2tWE6D0b88Ssc45xqa7lMk7lj+yOiqPJR2H5nG+ahucXG5XbUtJFSswRC3qe1dHBuAPMrSt+jgT3pSM7/hQftN6dB3IrzQYjoFF2jtWGjbnm7cPfgte5fa2m4cFdDHDF7Pttv7IBDhh3Oc7dyRU2kqsDOkb1bcV88qga+R2MXLju+yrF7wr2PGgYywZI1aSCuOzAj8+nwq9o9oRVLbtXO7R2TNRPs4XC5OH2LzOEjXUfyHqT2FTJJGxi7iq+KF8rsLBdadwLhYt4RHnUc5J6bnyHlVHPL0r8S6ilpxBGGXupGtKkJREoiq32gcOkmtx4TjUD+rYgeIeo0k9JARlfmDsaybqplFI1knWHfw/HFZ99nvNbx3awTfq5cRYO2lhsmx6fgx5aR+yKylia9hB0VtXUgdFjbqM/f38eK064jKEqfdO4/3/pXzusp3Ucjqd30HMH0PaNDy7lWMdjGLevIPj5bfEVCbKWEHeMuRHD17uxZkXXLxLgUN7CYZdipzG4xqXPXGexxuP+9dDsGZj2OpnHTNvZv9z2rbDWS0cnSx79RuPzcofnXhlpJbpC8p8eFAscpBbVgdHKg5BPzB+YN5UTQtGFxzHK6m7MqKqOYyNb1HG5GluwH4VxWnJ6X0ELG5UXUYAkePLEqCdOoHB1hcDV6d8V7GGTN6rs1vk2o+jleBGejdoDlnvtrlfcp29+0iyhmaF2lLI2hmCZXI2PQ5O+2wq3bSyObcLmuhe7MKs8UiQnxYSWhkJKHSV+KkEDp28x86toJMTcLtRquT2hSOp5TwOnsuGt6gJRF8ysFR2PRUdv4VJH54rCQ2apdDD01Qxh4rPOg+Fa13+q0rlnjM0XDr+1lJDwxAxg9VSUY2I7DUCPLVVTtEAM6Ru+6yo4myVkXAn0We1Rr6ElESiJRF7Wlw0ciSIcMjBlOM4KnIOD60GWawkY2RhY7Q5L34rxWa5fxJ5GdumT2HkANgPhXriSbla6emip24Im2C6uB8EabMjZWBMa5Mf6Uz1c+XbqdqwcQ1pcdB88VpqqxsNmDN50H3PL4Fp/K0CzQT+ONNqCuhc4VdGchfQDTnzPrWNI4zMe6X6cuxcdtaMF7GNzeb34n5n3KI4rxQXMmn9VbIxICj4747yNvgdvkTUOao6d9jkwfPE7lYUtIKVnVF3n54Df8A0um14qSYyXNvaxt7KrnU+Dv03c/iPQZ862MnJLSTgYNOJ9+e5YSUwAcAMcjtSdB7chqtHhhVclVC6tzgYz6n1roS4u1K5UMa29gvWvFklESiJRFx8V4ZFcRGKZA6Hse3qD1BHYil1nHI6N2JpsVnn/4qb7yJGuWeMHUcj9KSDkDVnGT+L8qykmLWEgXPBW3+qjo8IbY+Xgr604lBQjS3bPnXKvrYdpNdTSNwSbr/APL5u4KvDDH1gbhRpFcmWlpIOoUpfcLYYH1qRRy9FUMfwI8ND5LFwuCFC8Z5TVFMjSZ32GoIozndnkZj9N67SbZ4AxE/bzN1Lh2sBkQAPHwAAXFwPidtYa2aXxpGwNMI1KAD+I4BNYUroqUEl1yeCi7R2g2os1oyHioLiVlw2e4M+p0WRsyxFGBBPV42QkBs7kMGB36VcR7ajDLG/gobakgWU5wS34dFDJD96D+KV0kowII2UnqNQJO40jB6dSdg2rGXhwKjVQbUMwOUPe2rRSNG4wyn+yPQ10THh7Q4LkJI3RvLHaheIGSANyeg7n4VksBmbKWm4LJHY3k0qacW7hA3XcHJI6jYd/OoMtSxz2xtN8xdX+yKR7JhI8W4LMrzhxR3jOcqXHT8Chv5GtjXXAK6gOuLrUJuEJPw9b2IlZ5LRYWTUAkhGld8/tArtg74FVNWXYHxAXWez34KtodoDdZW6EEgggg4IOxBHYjzqmX0MEEXC+aL1KIlESiKW5Y4E95cLEnTq7fhUdT8ew9SKyY0uNgoddWMpITI7uHEq6czsqSfd4vZhgAVFHTOPaY+bEk5Jqtr5MUmAaD1VFQhzmdNJm52ZPLcOxc1/wAWeREjGEiQYWNenxbzYnfJ860S1DntDNGjcFtipmRuL9XHefmi5IznAOT5KO5P9/Hp8tQzyK2uFs1aOXI4/vEfigyzE4WNACkKju3bI8hnHferOlDOlGPN3AaNHz5dVVY6ToXdH1W8Tq48vme7JaNV6uaSiJREoiURKIlEXBxC0z7S+8Pz/wCa5/bOy+mHTxDrjzHuN3hwW+GW3VOiim679e9cY8uLji1331upg5IFJ2G5o1jpDgYLkpcDMrPecuJme6ffKp7Cjt7OxPzbP5V2E7y9wB3AD381UuNyoOtKxUzwSCzdSLmSWJ87MoBTH8JIPxqRC2Ei0hIPkvRZXnl/lGzVllSTx8HK5YFQR0OF7/GrKCkhBxA3WQAVh4pwmK4AEq5wcggkH4ZG+PSrSKZ8f0lap6aOcAPC5/usVvpEUarnqQNyB2yd9zVJtna8kDmNJJvcnsG7vNu6630tHE0HCAF+W0fi6hINSsCGBGQQwxg+mKqNiSzT1JlJO8nhc/BbfbgL3ly2a2wVX4vyRIb1J49LI1yjuvu6IxFofr1yQNh513DJxgwnh91rbKMNjwXnxDkd1sbe28VSsTuXkb2QqszMCFJ64IGf6E1j0uOQuA1VhQbSjpXPlfw+Z/PRevMVhw7iBI8QRTjZZdJAOPPOAw+JB8q0zbOkIxWz+blA2Z+phTvwB128DkO47lm/MPKdzabyJqj7Sp7SH/b5/nVW+NzPqX0Ci2pT1YHRuz4HX89ygqwViurh3D5J30QoXbyHb1J6Aeprxzg0EnQLVNPHC3HIbBXvg/2doMNcyFj+CPYfNzufkB8ap5ttQt+gFx8B7+QXPVO3XHKFtuZ9vz3K8cDt4rVdEEaopOWxksfUsSSajQ/qCZkgxNGHfYG9u26oap8lScUriT5eCz3idu6TOsnvaiSfPJzkeh61uf8AUTxz7QV0UD2vjBbouWsVuUzy5wGS6Y6SUQe8+Mj4DzP9/GXS0r5zlkOKhVlaynbnmeC0jgvBYrZNMY3PvMfePxPl6DauggpmQts0LmKmrkqHXee7cpKt6jJREoiURKIlESiJRF4z2yt1Hz71Cq9nwVQ/lbnx0Pis2yOboqhx6yufv9uLbxBGqszYyE/zHuSex7HYda3UlDT0sThE0A8d/irenlh/ZSmS2I5Dj+PnJZtcQNGzJICHU4YHrmuec0tNjqqBedeIlEXpFCG/aRT+9kfmFI+pr0NB3heqc4VBfKuq2dmHcRyq/wBU1H+VSo2zgXjN+w3TNW/lm7u53KXcLAKuRIUMZztsexz6dMV6+j/fENqGkW3jI9net0crmr55150jskMUGlp/w9Qme7+vcCrBojpmdHCLK62ZsmSsd0kmTPXs91mNnzrexzeL47MT7yvuhx209B8sVrEjwb3XVybIpHx9HgAHLXx97q48Q5pF9AjKGQocSpnK6iMqQe4OGxnpg1e7Kla/FlmvmX6p2bLRFgJuw3t+eaijVyuQVq4PfvaqokHiWsgyGUagM9R9c5U/Kq+eJs97ZOHH55q3paiSktfNhzBG75w8F233JVgzrMICS24RSyoc75Kjp8BiuX2hI2mAswucTYAcea7Wn2zWdHhD8uJGdu9dMNokS6I0RB+FAAPnjqfjmuOrameQ4ZHf/UaDttv7z3LB0rpDieSTxK+qrl4lEUVzSLXwk+8yGOTqhUam05AII8skkZ8iexrtNkbNfU0TS7ibdn5171lBWSQPOEXG8c1VeYVhhWMWrSSSvg5KA4OcafLVnbABIOdwRirqm2TDGbvF+32V7s+V9SC+UAN7fnrpu3rU+X0lW2iE+PFCDXgY38tts+eO9SDa+Wi5WrMZncYvpvkpGvFHSiJREoiURKIlESiJREoiURQnMHLEN0MuNMmNpF974HzHofyqNPTMl114rwi6y7j3L81q2JBle0i+6f8AY+h/OqaanfEetpxWBFlFoue4+Zx+daRmvF1yxaCBNEyeRXbPqNWVYfAisyMJ64t88F6vW3tI2IMVyEbt4oMR+TqWX6kVk1jTm19jzy880VgueYr2xidbltRdCICWV2LbAMCDkqAckn086sInzx3D+5WuyqB9XMAR1BqeXDvWWu5JJYkknJJ3JJ7k+deL6OAALBfNF6r59mdh48V5GMaysTJnzUv/ANvnU/Z0vRylx+ari/1nAZqdjRz8cl6NCwJUjBBIIPmO3xrqcQIuvk5aQbFTvLXHDb4VvahY7/uE9/6kd+o71EqacS5j6h5qdRVZgydm0+R+e6u15OSBpICEA689c+VcLtmoqWu6IdRm9288hvvyGfMLrIA0jFqo/HyX+f8AzXKEAtuBZnmfc8tB6yvVelvalhqOyjqf9qlUWzH1DTK84YxqezW3v6rF8gbkNUig1thNh5n++teQUP7ycspwQzieHHtO4I5+BvW1WT8Y4bdXPFpBJbzsA+lVGVAjXIj/AEnuqh2JYZxqbG9fVYBHDTta0iwA+WXgc0MvdbPYcNjRIx4USsihRpXZcY2UkZwDVe5xJJuovSvsRc27V3VitaURKIlESiJREoiURKIlESiJREoi/GGetEUHxvlO3uBkrof8aYU/MdD86jTUscmozXhF1XoeV761J+7TJJGeqSDA+anI+YIqK2lni/8ATcCOa8sQoa94jaXF/Fbx26EMSJCmVOQzg6dBHZQ2/Zt8Yqc6iic27mq0GzgIDI/I7vJQfMMUhxNLGVkkPhWkBBBjjj2DEHfPYZ6kluwqG4EZ27ByXVUAijb0ER6rQC53Endf15WCqs0Hvad1XALep8vTOfpWCuWv0xZE3Vls+BrDwyW7nXLS4jtwe2rrJ8cA4+HrWeDqFx7vdVclY6WubTRHJubvb3Vo5OsZ7bhn3i3QGaaQdRn9GCQuB6n/APqsv5GRYmDM+i5z9RVRkqejGjfXf7KVtrH76FnVNKzZWYZHsOnSRc9R2x13Pnmrehr8cAJyI0+4XGVFD0kuJoydryO4/YhckHDZFdtUTMNQjnQA4Ib3ZE/nt0I7ZOLF0rCMncx7FQGwSNcbtJzs4ceBHzI9quNlwZYo1XUzhM4B8skgbfSuW2lQR1k/7iQE2H0g5H++1dHSNNPEIge8ri4ldxwr4ly2heiqOp9FA/v4Vz0ez5JndNWdRg0aOHAAaDzPJSnzNYLNzUZbc4LNiMRkAnqDsoyMZzgfEkgeWqrSptU0xp4urp2AA/PytDJLOxFXC3hCrgf96s6OkjpYhGzv5nij3FxuV61KWKURKIlESiJREoiURKIlESiJREoiURKIlESiJRFAcF5RtrWeSeJT4khO7HOkMckL5Anfzr0uJFlJmq5ZWBjjkFm3O/jLcTT3ClZHJhtUzkhBs0m37pwPWQntVdLfES7u+fNV12y+idCyGI3aOs889w8deQ5qFl4G3jQWS/rThpvJWYasH/BHufUtWBbnh+fAFPbWN6N9U76dG8wMvM6crLQubFgl4e0Tt4McOnwWxkkoCoULtkkZHpn0r2lmNZiY0WA0K5vZ/TRVgkaMRdfF356qkDne8XSIpfDRFVEQKpACgAe8Dk7davmwMaAFe/6RSuuXtxEkknPU9hVq5G56kkm8G48MKVYhlXTuoLHONsaQe3atb4A0dVU21djRQwmWG+Wo5Ll43z7OlzKquAo0hQACuEnTJ3B3eF9/htit7KdpaD8091RthBbf5orJ9oHOMlgIfDiV/EySWJAAXGwA7kHr2x0NQ2tut1DRtqMWI2sqtx2G6vXFwsUhUquFAyE2BIUjZlPvBh1z2IIFNXU8pkuMwoVRCY3lt7/PJWnlHlhUw01sQwwVaRwxz5+GPZXHbqa30tMG5ub4n7blqAVzqeskoiURKIlESiJREoiURKIlESiJREoiURKIlESiJREoiiL7lyCW6juZFLSRDCjPs9SQSvmCT/YFYGNpcHFTIq+aKB0DDZrtePiq5YcPgsr2aR3M088mBsB4ayHONz13G+22K2w0LiC88/nzgsNo7fD446UC1rCw3nj84quc9Kbq/js7cfqwRudtTe0xJ8gMfQ1spYmQR9UWC6jZZFNSuqZv8vTQeKobLgkVMXQg3F1M8mMBfQauhfSf84K/1rCX6SoG1Gl1JIBw9M1A8YgeGeWIk5jYpk9SEwqk/FVU1NYQ5oPFce0ggFaRy/ZJxhbxpCy5lhMZIyU0x4KjfGN229Qar5x0eEdq1smdTOBHBXfkzgklpb+FJIHwcqBkhQewyAcHrjzz54ERxubrVVztmfiAsp+vFFSiJREoiURKIlESiJREoiURKIlESiJREoiURKIlESiJREoijpODx+K04UeMRgMdwCBgHGeuMfStvTPwdHfJaW00Qm6UjP59lUoeXxw6C6u55fFuGRwG6AF+gH7zNjf/AJz7jxkNGi6d9ca6WKnjbhYCMuz2CyYQttt7wyPXGR/Q/Spl11+MZ8lPciWYfiFsG6Fi4/8ATDMP9S1rlPUKr9qyllJIW9njYehV951+zsXtwJ45RExGJMpq1Y6EYYb42+QrXDU9G3CRdcNHNgFiFY+U+XksbcQoS3tFmYjBZjjfHwAHwFaZZTI7EVre8vNypmtawSiJREoiURKIlESiJREoiURKIlESiJREoiURKIlESiJREoiURKIs++124Jjt7dfekkzjz0+yB9W/Kt8GpK6P9PMAfJM7Ro/P2VCvbQLLcAElbdPDz5tkR/mxY1uByHNX8UpdHGd7zfu19LBXTlDgLR31sSpxFaBi2Ntcpc4B+Dn6Vpe+7T2qj2jWB9LIL5ufbuFvYLSq0LmUoiURKIlESiJREoiURKIlESiJREoiURKIlESiJREoiURKIlESiJREoiiOL8Jt3ljuZ9jbgsCThRjfU3wxmvcZaCplPUzNY6CL/PLn8Ko3LfKyXkM7+MCHutRKZOVTUdJBAxnXn6Vm2oDs2q+rdovpJGNwaMtnxNs9+lreK09Rita5VftESiJREoiURKIlESiJREoiURKIlESiJREoiURKIlESiJREoiURKIlESiLh43ZmaCSNWCsy4DEZwex+IPQ9utYvFxZb6aURSte4XAXLypwJbK3WFTq3LM3TJb/jA+VeRswNst1fWOq5jKRbcOxTFZqElESiJREoiURKIlESiJREoiURKIlESiJREoiURKIlESiJREoiURKIlESiJREoiURKIlESiJREoiURKIlESiJREoiURKIlESiJREoiURKIlESiJREoiURKIlESiJREoiURKIlESiJREoiURKIlESiJREoiURKIlESiJREoiURKIlESiJREoiURKIlESiJREoiURKIlESiJREoiURKIlESiJRF//9k="/>
          <p:cNvSpPr>
            <a:spLocks noChangeAspect="1" noChangeArrowheads="1"/>
          </p:cNvSpPr>
          <p:nvPr/>
        </p:nvSpPr>
        <p:spPr bwMode="auto">
          <a:xfrm>
            <a:off x="1063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8438" name="Picture 6" descr="http://www.inchallah.com/serve/AMIfv942M3BxTC_PYyJa1Zt1ZVJvQBlUh2qq6PV02L3ukmy8Rl8OkQyzz0MQaTeHj9p9XrD-lEiMmGC1OFmbEW1cCwTxFqoPDM_h-1ZupgUs59kmArxLr182PTPQxg9yVGrvxrifekvH-OSklOJJFauU7K4nb41i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221088"/>
            <a:ext cx="2431554" cy="2431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704856" cy="112474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Vécu des frères et sœurs lié à des comportements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3429000"/>
            <a:ext cx="6048672" cy="2376264"/>
          </a:xfrm>
        </p:spPr>
        <p:txBody>
          <a:bodyPr>
            <a:normAutofit fontScale="92500" lnSpcReduction="20000"/>
          </a:bodyPr>
          <a:lstStyle/>
          <a:p>
            <a:endParaRPr lang="fr-FR" b="1" dirty="0" smtClean="0">
              <a:solidFill>
                <a:schemeClr val="accent1"/>
              </a:solidFill>
            </a:endParaRP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Culpabilité et honte.</a:t>
            </a:r>
          </a:p>
          <a:p>
            <a:pPr marL="447675" indent="-447675"/>
            <a:endParaRPr lang="fr-FR" b="1" dirty="0" smtClean="0">
              <a:solidFill>
                <a:schemeClr val="accent1"/>
              </a:solidFill>
            </a:endParaRP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Inhibition des mouvements agressifs.</a:t>
            </a:r>
          </a:p>
          <a:p>
            <a:pPr marL="447675" indent="-447675"/>
            <a:endParaRPr lang="fr-FR" b="1" dirty="0" smtClean="0">
              <a:solidFill>
                <a:schemeClr val="accent1"/>
              </a:solidFill>
            </a:endParaRP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Difficulté d’identification.</a:t>
            </a:r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4" name="Picture 2" descr="C:\Users\utilisateur\Pictures\15245459-enfants-qui-jou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988840"/>
            <a:ext cx="1963855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Qui protège qui?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92896"/>
            <a:ext cx="3600400" cy="1368152"/>
          </a:xfrm>
        </p:spPr>
        <p:txBody>
          <a:bodyPr>
            <a:normAutofit fontScale="77500" lnSpcReduction="20000"/>
          </a:bodyPr>
          <a:lstStyle/>
          <a:p>
            <a:endParaRPr lang="fr-FR" b="1" dirty="0" smtClean="0">
              <a:solidFill>
                <a:schemeClr val="accent1"/>
              </a:solidFill>
            </a:endParaRP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Parent protégé.</a:t>
            </a:r>
          </a:p>
          <a:p>
            <a:pPr marL="447675" indent="-447675"/>
            <a:endParaRPr lang="fr-FR" b="1" dirty="0" smtClean="0">
              <a:solidFill>
                <a:schemeClr val="accent1"/>
              </a:solidFill>
            </a:endParaRP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Parent protecteur.</a:t>
            </a:r>
          </a:p>
          <a:p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D:\10901649-illustration-des-enfants-jouant-parmi-les-fleurs-ge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429000"/>
            <a:ext cx="1440160" cy="2219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32848" cy="648072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La perception de la mort chez l’enfant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924944"/>
            <a:ext cx="7239000" cy="2539664"/>
          </a:xfrm>
        </p:spPr>
        <p:txBody>
          <a:bodyPr/>
          <a:lstStyle/>
          <a:p>
            <a:pPr marL="447675" indent="-447675">
              <a:tabLst>
                <a:tab pos="447675" algn="l"/>
              </a:tabLst>
            </a:pPr>
            <a:r>
              <a:rPr lang="fr-FR" b="1" dirty="0" smtClean="0">
                <a:solidFill>
                  <a:schemeClr val="accent1"/>
                </a:solidFill>
              </a:rPr>
              <a:t>Fonction des expériences vécues.</a:t>
            </a:r>
          </a:p>
          <a:p>
            <a:pPr marL="447675" indent="-447675">
              <a:tabLst>
                <a:tab pos="447675" algn="l"/>
              </a:tabLst>
            </a:pPr>
            <a:r>
              <a:rPr lang="fr-FR" b="1" dirty="0" smtClean="0">
                <a:solidFill>
                  <a:schemeClr val="accent1"/>
                </a:solidFill>
              </a:rPr>
              <a:t>Fonction de son âge et de son développement psychoaffectif.</a:t>
            </a:r>
          </a:p>
          <a:p>
            <a:pPr marL="447675" indent="-447675">
              <a:tabLst>
                <a:tab pos="447675" algn="l"/>
              </a:tabLst>
            </a:pPr>
            <a:r>
              <a:rPr lang="fr-FR" b="1" dirty="0" smtClean="0">
                <a:solidFill>
                  <a:schemeClr val="accent1"/>
                </a:solidFill>
              </a:rPr>
              <a:t>Liée à l’intégration de la notion de temps.</a:t>
            </a:r>
          </a:p>
          <a:p>
            <a:pPr marL="447675" indent="-447675">
              <a:tabLst>
                <a:tab pos="447675" algn="l"/>
              </a:tabLst>
            </a:pPr>
            <a:r>
              <a:rPr lang="fr-FR" b="1" dirty="0" smtClean="0">
                <a:solidFill>
                  <a:schemeClr val="accent1"/>
                </a:solidFill>
              </a:rPr>
              <a:t>Maturité, perception de l’existence.</a:t>
            </a:r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4" name="Picture 2" descr="C:\Users\utilisateur\Pictures\10901637-illustration-des-enfants-jouant-avec-vig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988840"/>
            <a:ext cx="115252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35896" y="1988840"/>
            <a:ext cx="3528392" cy="2304256"/>
          </a:xfrm>
        </p:spPr>
        <p:txBody>
          <a:bodyPr>
            <a:normAutofit lnSpcReduction="10000"/>
          </a:bodyPr>
          <a:lstStyle/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Avant 3ans.</a:t>
            </a: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De 3 à 6 ans.</a:t>
            </a: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Entre 6 et 10 ans.</a:t>
            </a: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Après 10 ans.</a:t>
            </a:r>
          </a:p>
          <a:p>
            <a:pPr marL="447675" indent="-447675"/>
            <a:r>
              <a:rPr lang="fr-FR" b="1" dirty="0" smtClean="0">
                <a:solidFill>
                  <a:schemeClr val="accent1"/>
                </a:solidFill>
              </a:rPr>
              <a:t>L’adolescent.</a:t>
            </a:r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D:\11197720-illustration-de-kids-riding-un-ballon-a-air-cha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1600200" cy="1543050"/>
          </a:xfrm>
          <a:prstGeom prst="rect">
            <a:avLst/>
          </a:prstGeom>
          <a:noFill/>
        </p:spPr>
      </p:pic>
      <p:pic>
        <p:nvPicPr>
          <p:cNvPr id="2051" name="Picture 3" descr="D:\12917475-illustration-de-kids-admirer-un-arc-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581128"/>
            <a:ext cx="120015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320040"/>
            <a:ext cx="8208912" cy="80470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Se préparer à lui dire « Au revoir »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7904" y="3861048"/>
            <a:ext cx="4248472" cy="1152128"/>
          </a:xfrm>
        </p:spPr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Droit au savoir objectif.</a:t>
            </a:r>
          </a:p>
          <a:p>
            <a:r>
              <a:rPr lang="fr-FR" b="1" dirty="0" smtClean="0">
                <a:solidFill>
                  <a:schemeClr val="accent1"/>
                </a:solidFill>
              </a:rPr>
              <a:t>Droit au savoir subjectif.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63688" y="227687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3200" b="1" dirty="0" smtClean="0">
                <a:solidFill>
                  <a:schemeClr val="accent1"/>
                </a:solidFill>
              </a:rPr>
              <a:t>Le Besoin de savoir.</a:t>
            </a:r>
          </a:p>
        </p:txBody>
      </p:sp>
      <p:pic>
        <p:nvPicPr>
          <p:cNvPr id="5" name="Picture 2" descr="C:\Users\utilisateur\Pictures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861048"/>
            <a:ext cx="2143125" cy="214312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243</TotalTime>
  <Words>244</Words>
  <Application>Microsoft Office PowerPoint</Application>
  <PresentationFormat>Affichage à l'écran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Opulent</vt:lpstr>
      <vt:lpstr>Accompagner la fratrie d ’un enfant  gravement malade ou en fin de vie  au Nid Béarnais</vt:lpstr>
      <vt:lpstr>Rappel de quelques définitions</vt:lpstr>
      <vt:lpstr>Bouleversement dans la dynamique familiale</vt:lpstr>
      <vt:lpstr>Le Lien fraternel</vt:lpstr>
      <vt:lpstr>Vécu des frères et sœurs lié à des comportements</vt:lpstr>
      <vt:lpstr>Qui protège qui?</vt:lpstr>
      <vt:lpstr>La perception de la mort chez l’enfant</vt:lpstr>
      <vt:lpstr>Diapositive 8</vt:lpstr>
      <vt:lpstr>Se préparer à lui dire « Au revoir »</vt:lpstr>
      <vt:lpstr>Paroles d’enfants</vt:lpstr>
      <vt:lpstr>En Conclusion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Accompagner la fratrie d’un enfant   gravement malade ou en fin de vie  au   Nid Béarnais</dc:title>
  <dc:creator>utilisateur</dc:creator>
  <cp:lastModifiedBy>utilisateur</cp:lastModifiedBy>
  <cp:revision>54</cp:revision>
  <dcterms:created xsi:type="dcterms:W3CDTF">2014-09-30T17:30:36Z</dcterms:created>
  <dcterms:modified xsi:type="dcterms:W3CDTF">2014-10-10T17:02:28Z</dcterms:modified>
</cp:coreProperties>
</file>