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9" r:id="rId2"/>
    <p:sldId id="288" r:id="rId3"/>
    <p:sldId id="268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4" r:id="rId18"/>
    <p:sldId id="285" r:id="rId19"/>
    <p:sldId id="296" r:id="rId20"/>
    <p:sldId id="290" r:id="rId21"/>
    <p:sldId id="294" r:id="rId22"/>
    <p:sldId id="292" r:id="rId23"/>
    <p:sldId id="291" r:id="rId24"/>
    <p:sldId id="293" r:id="rId25"/>
  </p:sldIdLst>
  <p:sldSz cx="12192000" cy="6858000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DD6DCD"/>
    <a:srgbClr val="DDAC23"/>
    <a:srgbClr val="E2AA1E"/>
    <a:srgbClr val="F1A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63905" autoAdjust="0"/>
  </p:normalViewPr>
  <p:slideViewPr>
    <p:cSldViewPr snapToGrid="0">
      <p:cViewPr>
        <p:scale>
          <a:sx n="80" d="100"/>
          <a:sy n="80" d="100"/>
        </p:scale>
        <p:origin x="-786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5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688A7-11A9-41FB-94F9-A89A08950146}" type="datetimeFigureOut">
              <a:rPr lang="fr-FR" smtClean="0"/>
              <a:pPr/>
              <a:t>27/10/2014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5DE64-7F75-491F-B341-3969BFEAD7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95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89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411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749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964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195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981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189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014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215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889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768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545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117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453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2736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5180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098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878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04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706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659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75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660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DE64-7F75-491F-B341-3969BFEAD76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73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437CB-5D9F-46B7-B2C9-B99A7A2DD0CD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5F25-4563-4622-9D2B-7588488D7A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8F62-AC6E-48A7-8BE7-33C92F23A8E4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338B0-3B13-409E-9A87-B62D4007E5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5A68-2670-439A-B79A-31021311EB89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F6801-DFA2-4FF9-8B76-C5BD0D9AB4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543DE-2DCA-4A67-B459-41B4DBB0DB30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D588F-DC7E-48F6-A5D1-4DD2C6C04C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35933-B678-4531-84A3-3FEDA6BEB988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2E61-49B4-4D8F-BE22-0D8289CBCB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EC484-D046-4EF9-AFB7-B443653FB4AF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BA4F2-C075-40CC-810B-702F419EFA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5BE8-1763-402E-BBBC-8900EB5DBA72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A937-98BC-4CAD-A50F-993D634FA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7532-7D36-46AA-9614-187D1592C353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FDE2-2248-47D4-9747-48822D5BE6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4128F-2880-455A-93EB-A4E9918CC2C0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0071D-4334-46A7-B327-370562DDAA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2C875-3E5F-4922-984E-9FD36A5C5CF0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7F7A8-EBAD-4DB8-A9E1-EE748E4918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F3701-39D4-4332-B23F-AD2FE51ACF84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7221-8373-47EC-A6FE-7B78D1142A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9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255588" y="-26988"/>
            <a:ext cx="2933701" cy="221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FC44CA-801C-4F2A-88AD-2369FC3F111D}" type="datetimeFigureOut">
              <a:rPr lang="fr-FR"/>
              <a:pPr>
                <a:defRPr/>
              </a:pPr>
              <a:t>27/10/2014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94FF1F-18F5-451A-BD5B-61AAE18FDC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2" name="Image 6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95275" y="0"/>
            <a:ext cx="12255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0" y="6529388"/>
            <a:ext cx="12192000" cy="192087"/>
          </a:xfrm>
          <a:prstGeom prst="rect">
            <a:avLst/>
          </a:prstGeom>
          <a:gradFill flip="none" rotWithShape="1">
            <a:gsLst>
              <a:gs pos="72000">
                <a:srgbClr val="92D050"/>
              </a:gs>
              <a:gs pos="0">
                <a:srgbClr val="7030A0"/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rgbClr val="FFFF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753850"/>
            <a:ext cx="9144000" cy="1843790"/>
          </a:xfrm>
        </p:spPr>
        <p:txBody>
          <a:bodyPr/>
          <a:lstStyle/>
          <a:p>
            <a:r>
              <a:rPr lang="fr-FR" sz="3600" b="1" dirty="0" smtClean="0">
                <a:solidFill>
                  <a:srgbClr val="800080"/>
                </a:solidFill>
              </a:rPr>
              <a:t>SITUATION FAMILIALE COMPLEXE EN SOINS DE SUITE ET DE READAPTATION : </a:t>
            </a:r>
          </a:p>
          <a:p>
            <a:r>
              <a:rPr lang="fr-FR" sz="3600" b="1" dirty="0" smtClean="0">
                <a:solidFill>
                  <a:srgbClr val="800080"/>
                </a:solidFill>
              </a:rPr>
              <a:t>COMMENT ACCOMPAGNER ?</a:t>
            </a:r>
            <a:endParaRPr lang="fr-FR" sz="3600" b="1" dirty="0">
              <a:solidFill>
                <a:srgbClr val="80008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9704" y="3871131"/>
            <a:ext cx="1127260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800080"/>
                </a:solidFill>
              </a:rPr>
              <a:t>Muriel MAZIN, Conseillère en économie sociale et familiale </a:t>
            </a:r>
          </a:p>
          <a:p>
            <a:pPr algn="ctr"/>
            <a:r>
              <a:rPr lang="fr-FR" sz="2000" dirty="0" smtClean="0">
                <a:solidFill>
                  <a:srgbClr val="800080"/>
                </a:solidFill>
              </a:rPr>
              <a:t>Centre Médical Le Château de Bassy</a:t>
            </a:r>
          </a:p>
          <a:p>
            <a:pPr algn="r"/>
            <a:endParaRPr lang="fr-FR" sz="2000" dirty="0" smtClean="0">
              <a:solidFill>
                <a:srgbClr val="800080"/>
              </a:solidFill>
            </a:endParaRPr>
          </a:p>
          <a:p>
            <a:pPr algn="r"/>
            <a:endParaRPr lang="fr-FR" dirty="0" smtClean="0">
              <a:solidFill>
                <a:srgbClr val="800080"/>
              </a:solidFill>
            </a:endParaRPr>
          </a:p>
          <a:p>
            <a:pPr algn="r"/>
            <a:endParaRPr lang="fr-FR" dirty="0">
              <a:solidFill>
                <a:srgbClr val="800080"/>
              </a:solidFill>
            </a:endParaRPr>
          </a:p>
          <a:p>
            <a:pPr algn="r"/>
            <a:endParaRPr lang="fr-FR" dirty="0" smtClean="0">
              <a:solidFill>
                <a:srgbClr val="800080"/>
              </a:solidFill>
            </a:endParaRPr>
          </a:p>
          <a:p>
            <a:pPr algn="ctr"/>
            <a:r>
              <a:rPr lang="fr-FR" sz="1600" dirty="0" smtClean="0">
                <a:solidFill>
                  <a:srgbClr val="800080"/>
                </a:solidFill>
              </a:rPr>
              <a:t>Avec la participation de l’équipe interne de soins palliatifs</a:t>
            </a:r>
            <a:endParaRPr lang="fr-FR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3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3161" y="149902"/>
            <a:ext cx="9039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CHRONOLOGIE DU SÉJOUR 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5" name="Pentagone 4"/>
          <p:cNvSpPr/>
          <p:nvPr/>
        </p:nvSpPr>
        <p:spPr>
          <a:xfrm>
            <a:off x="547142" y="5134131"/>
            <a:ext cx="712033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314793" y="4586990"/>
            <a:ext cx="10717968" cy="1703457"/>
            <a:chOff x="314793" y="4586990"/>
            <a:chExt cx="10717968" cy="1703457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547142" y="4586990"/>
              <a:ext cx="0" cy="13341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14793" y="5658786"/>
              <a:ext cx="1071796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14793" y="5921115"/>
              <a:ext cx="6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J1</a:t>
              </a:r>
              <a:endParaRPr lang="fr-FR" dirty="0"/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096780" y="5921115"/>
            <a:ext cx="4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J8</a:t>
            </a:r>
            <a:endParaRPr lang="fr-FR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383703"/>
              </p:ext>
            </p:extLst>
          </p:nvPr>
        </p:nvGraphicFramePr>
        <p:xfrm>
          <a:off x="3447738" y="1825624"/>
          <a:ext cx="6714345" cy="136728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33731"/>
                <a:gridCol w="4780614"/>
              </a:tblGrid>
              <a:tr h="1367281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10 j</a:t>
                      </a:r>
                      <a:r>
                        <a:rPr lang="fr-FR" sz="2000" baseline="0" dirty="0" smtClean="0">
                          <a:solidFill>
                            <a:srgbClr val="800080"/>
                          </a:solidFill>
                        </a:rPr>
                        <a:t>ours</a:t>
                      </a:r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 après </a:t>
                      </a:r>
                      <a:endParaRPr lang="fr-FR" sz="20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Fils prend contact téléphonique avec la CESF,</a:t>
                      </a: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 </a:t>
                      </a: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 évoque les processus engagés</a:t>
                      </a: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, ne veut pas d’un RAD.</a:t>
                      </a:r>
                      <a:endParaRPr lang="fr-FR" sz="24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lèche droite 16"/>
          <p:cNvSpPr/>
          <p:nvPr/>
        </p:nvSpPr>
        <p:spPr>
          <a:xfrm rot="7870330">
            <a:off x="1002167" y="3943396"/>
            <a:ext cx="2780108" cy="174143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Pentagone 17"/>
          <p:cNvSpPr/>
          <p:nvPr/>
        </p:nvSpPr>
        <p:spPr>
          <a:xfrm>
            <a:off x="547141" y="5134130"/>
            <a:ext cx="1011836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137534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13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7" grpId="1" animBg="1"/>
      <p:bldP spid="18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3161" y="149902"/>
            <a:ext cx="9039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CHRONOLOGIE DU SÉJOUR 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314793" y="4586990"/>
            <a:ext cx="10717968" cy="1703457"/>
            <a:chOff x="314793" y="4586990"/>
            <a:chExt cx="10717968" cy="1703457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547142" y="4586990"/>
              <a:ext cx="0" cy="13341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14793" y="5658786"/>
              <a:ext cx="1071796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14793" y="5921115"/>
              <a:ext cx="6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J1</a:t>
              </a:r>
              <a:endParaRPr lang="fr-FR" dirty="0"/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096780" y="5921115"/>
            <a:ext cx="4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J8</a:t>
            </a:r>
            <a:endParaRPr lang="fr-FR" dirty="0"/>
          </a:p>
        </p:txBody>
      </p:sp>
      <p:sp>
        <p:nvSpPr>
          <p:cNvPr id="18" name="Pentagone 17"/>
          <p:cNvSpPr/>
          <p:nvPr/>
        </p:nvSpPr>
        <p:spPr>
          <a:xfrm>
            <a:off x="547142" y="5134131"/>
            <a:ext cx="1011836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137534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</a:t>
            </a:r>
            <a:endParaRPr lang="fr-FR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536738"/>
              </p:ext>
            </p:extLst>
          </p:nvPr>
        </p:nvGraphicFramePr>
        <p:xfrm>
          <a:off x="3177915" y="1825625"/>
          <a:ext cx="6984168" cy="154716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88760"/>
                <a:gridCol w="5095408"/>
              </a:tblGrid>
              <a:tr h="154716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15 jours après</a:t>
                      </a:r>
                      <a:endParaRPr lang="fr-FR" sz="20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Changement de personne de confiance et destitution de l’aide à domicile par le fils.</a:t>
                      </a:r>
                      <a:endParaRPr lang="fr-FR" sz="24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Flèche droite 14"/>
          <p:cNvSpPr/>
          <p:nvPr/>
        </p:nvSpPr>
        <p:spPr>
          <a:xfrm rot="7870330">
            <a:off x="2226708" y="4150837"/>
            <a:ext cx="1907405" cy="18053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entagone 19"/>
          <p:cNvSpPr/>
          <p:nvPr/>
        </p:nvSpPr>
        <p:spPr>
          <a:xfrm>
            <a:off x="547142" y="5134130"/>
            <a:ext cx="2046157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222978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46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  <p:bldP spid="15" grpId="1" animBg="1"/>
      <p:bldP spid="20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3161" y="149902"/>
            <a:ext cx="9039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CHRONOLOGIE DU SÉJOUR 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314793" y="4586990"/>
            <a:ext cx="10717968" cy="1703457"/>
            <a:chOff x="314793" y="4586990"/>
            <a:chExt cx="10717968" cy="1703457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547142" y="4586990"/>
              <a:ext cx="0" cy="13341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14793" y="5658786"/>
              <a:ext cx="1071796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14793" y="5921115"/>
              <a:ext cx="6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J1</a:t>
              </a:r>
              <a:endParaRPr lang="fr-FR" dirty="0"/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096780" y="5921115"/>
            <a:ext cx="4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J8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37534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</a:t>
            </a:r>
            <a:endParaRPr lang="fr-FR" dirty="0"/>
          </a:p>
        </p:txBody>
      </p:sp>
      <p:sp>
        <p:nvSpPr>
          <p:cNvPr id="15" name="Flèche droite 14"/>
          <p:cNvSpPr/>
          <p:nvPr/>
        </p:nvSpPr>
        <p:spPr>
          <a:xfrm rot="7870330">
            <a:off x="3595754" y="4309138"/>
            <a:ext cx="1198627" cy="19218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entagone 19"/>
          <p:cNvSpPr/>
          <p:nvPr/>
        </p:nvSpPr>
        <p:spPr>
          <a:xfrm>
            <a:off x="547142" y="5134131"/>
            <a:ext cx="2046157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222978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J15</a:t>
            </a:r>
            <a:endParaRPr lang="fr-FR" dirty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920121"/>
              </p:ext>
            </p:extLst>
          </p:nvPr>
        </p:nvGraphicFramePr>
        <p:xfrm>
          <a:off x="2998033" y="1391976"/>
          <a:ext cx="7239001" cy="235556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03947"/>
                <a:gridCol w="5635054"/>
              </a:tblGrid>
              <a:tr h="2355565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3 semaines  après</a:t>
                      </a:r>
                      <a:endParaRPr lang="fr-FR" sz="20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Demande de </a:t>
                      </a: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nomination d’un mandataire spécial par la CESF 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Fils prévenu de l’aggravation de l’état de santé de sa mère ;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Situation conflictuelle, devenir incertain faute d’accord de toutes les parties.</a:t>
                      </a:r>
                      <a:endParaRPr lang="fr-FR" sz="24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Pentagone 21"/>
          <p:cNvSpPr/>
          <p:nvPr/>
        </p:nvSpPr>
        <p:spPr>
          <a:xfrm>
            <a:off x="552760" y="5134130"/>
            <a:ext cx="3192297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154819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148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0" grpId="0" animBg="1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3161" y="149902"/>
            <a:ext cx="9039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CHRONOLOGIE DU SÉJOUR 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314793" y="4586990"/>
            <a:ext cx="10717968" cy="1703457"/>
            <a:chOff x="314793" y="4586990"/>
            <a:chExt cx="10717968" cy="1703457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547142" y="4586990"/>
              <a:ext cx="0" cy="13341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14793" y="5658786"/>
              <a:ext cx="1071796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14793" y="5921115"/>
              <a:ext cx="6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J1</a:t>
              </a:r>
              <a:endParaRPr lang="fr-FR" dirty="0"/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096780" y="5921115"/>
            <a:ext cx="4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J8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37534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22978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J15</a:t>
            </a:r>
            <a:endParaRPr lang="fr-FR" dirty="0"/>
          </a:p>
        </p:txBody>
      </p:sp>
      <p:sp>
        <p:nvSpPr>
          <p:cNvPr id="22" name="Pentagone 21"/>
          <p:cNvSpPr/>
          <p:nvPr/>
        </p:nvSpPr>
        <p:spPr>
          <a:xfrm>
            <a:off x="547142" y="5141626"/>
            <a:ext cx="3192297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154819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J21</a:t>
            </a:r>
            <a:endParaRPr lang="fr-FR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83690"/>
              </p:ext>
            </p:extLst>
          </p:nvPr>
        </p:nvGraphicFramePr>
        <p:xfrm>
          <a:off x="3582444" y="1825624"/>
          <a:ext cx="6579639" cy="195723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28592"/>
                <a:gridCol w="4851047"/>
              </a:tblGrid>
              <a:tr h="1957235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1 mois après</a:t>
                      </a:r>
                      <a:endParaRPr lang="fr-FR" sz="20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Venue du mandataire judiciaire 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Opposition de Mr B 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Détermination de Mr B à revenir vivre chez lui avec son épouse et son aide à domicile.</a:t>
                      </a:r>
                      <a:endParaRPr lang="fr-FR" sz="24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Pentagone 24"/>
          <p:cNvSpPr/>
          <p:nvPr/>
        </p:nvSpPr>
        <p:spPr>
          <a:xfrm>
            <a:off x="547142" y="5141626"/>
            <a:ext cx="3848213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880594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J28</a:t>
            </a:r>
            <a:endParaRPr lang="fr-FR" dirty="0"/>
          </a:p>
        </p:txBody>
      </p:sp>
      <p:sp>
        <p:nvSpPr>
          <p:cNvPr id="27" name="Flèche droite 26"/>
          <p:cNvSpPr/>
          <p:nvPr/>
        </p:nvSpPr>
        <p:spPr>
          <a:xfrm rot="7870330">
            <a:off x="4283951" y="4309138"/>
            <a:ext cx="1198627" cy="19218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35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/>
      <p:bldP spid="27" grpId="0" animBg="1"/>
      <p:bldP spid="2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3161" y="149902"/>
            <a:ext cx="9039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CHRONOLOGIE DU SÉJOUR 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314793" y="4586990"/>
            <a:ext cx="10717968" cy="1703457"/>
            <a:chOff x="314793" y="4586990"/>
            <a:chExt cx="10717968" cy="1703457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547142" y="4586990"/>
              <a:ext cx="0" cy="13341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14793" y="5658786"/>
              <a:ext cx="1071796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14793" y="5921115"/>
              <a:ext cx="6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J1</a:t>
              </a:r>
              <a:endParaRPr lang="fr-FR" dirty="0"/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096780" y="5921115"/>
            <a:ext cx="4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J8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37534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22978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J15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154819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J21</a:t>
            </a:r>
            <a:endParaRPr lang="fr-FR" dirty="0"/>
          </a:p>
        </p:txBody>
      </p:sp>
      <p:sp>
        <p:nvSpPr>
          <p:cNvPr id="25" name="Pentagone 24"/>
          <p:cNvSpPr/>
          <p:nvPr/>
        </p:nvSpPr>
        <p:spPr>
          <a:xfrm>
            <a:off x="547142" y="5134131"/>
            <a:ext cx="3848213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880594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J28</a:t>
            </a:r>
            <a:endParaRPr lang="fr-FR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863920"/>
              </p:ext>
            </p:extLst>
          </p:nvPr>
        </p:nvGraphicFramePr>
        <p:xfrm>
          <a:off x="2516473" y="1431758"/>
          <a:ext cx="7553960" cy="2651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56081"/>
                <a:gridCol w="5397879"/>
              </a:tblGrid>
              <a:tr h="2622884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2 mois après</a:t>
                      </a:r>
                      <a:endParaRPr lang="fr-FR" sz="20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D</a:t>
                      </a: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écès de Mme B. 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Vécu difficile de Mr B du décès de sa femme (culpabilité et agressivité envers le médecin) 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Ecoute et négociation de l’EISP 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Mr B s’est rendu au cimetière en fauteuil roulant.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Flèche droite 28"/>
          <p:cNvSpPr/>
          <p:nvPr/>
        </p:nvSpPr>
        <p:spPr>
          <a:xfrm rot="6065060">
            <a:off x="6563701" y="4661326"/>
            <a:ext cx="1140234" cy="193797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Pentagone 29"/>
          <p:cNvSpPr/>
          <p:nvPr/>
        </p:nvSpPr>
        <p:spPr>
          <a:xfrm>
            <a:off x="547140" y="5134130"/>
            <a:ext cx="6470425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6444190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J60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216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29" grpId="1" animBg="1"/>
      <p:bldP spid="30" grpId="0" animBg="1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3161" y="149902"/>
            <a:ext cx="9039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CHRONOLOGIE DU SÉJOUR 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314793" y="4586990"/>
            <a:ext cx="10717968" cy="1703457"/>
            <a:chOff x="314793" y="4586990"/>
            <a:chExt cx="10717968" cy="1703457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547142" y="4586990"/>
              <a:ext cx="0" cy="13341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14793" y="5658786"/>
              <a:ext cx="1071796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14793" y="5921115"/>
              <a:ext cx="6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J1</a:t>
              </a:r>
              <a:endParaRPr lang="fr-FR" dirty="0"/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096780" y="5921115"/>
            <a:ext cx="4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J8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37534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22978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J15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154819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J21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880594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J28</a:t>
            </a:r>
            <a:endParaRPr lang="fr-FR" dirty="0"/>
          </a:p>
        </p:txBody>
      </p:sp>
      <p:sp>
        <p:nvSpPr>
          <p:cNvPr id="30" name="Pentagone 29"/>
          <p:cNvSpPr/>
          <p:nvPr/>
        </p:nvSpPr>
        <p:spPr>
          <a:xfrm>
            <a:off x="547140" y="5134131"/>
            <a:ext cx="6470425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6444190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J60</a:t>
            </a:r>
            <a:endParaRPr lang="fr-FR" dirty="0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105016"/>
              </p:ext>
            </p:extLst>
          </p:nvPr>
        </p:nvGraphicFramePr>
        <p:xfrm>
          <a:off x="3028013" y="2562725"/>
          <a:ext cx="7134070" cy="90000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58977"/>
                <a:gridCol w="5575093"/>
              </a:tblGrid>
              <a:tr h="900003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Début octobre</a:t>
                      </a:r>
                      <a:endParaRPr lang="fr-FR" sz="20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Maintien du projet RAD.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Flèche droite 21"/>
          <p:cNvSpPr/>
          <p:nvPr/>
        </p:nvSpPr>
        <p:spPr>
          <a:xfrm rot="6065060">
            <a:off x="6966395" y="4135365"/>
            <a:ext cx="1357177" cy="222919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Pentagone 23"/>
          <p:cNvSpPr/>
          <p:nvPr/>
        </p:nvSpPr>
        <p:spPr>
          <a:xfrm>
            <a:off x="547142" y="5134131"/>
            <a:ext cx="7004155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7071608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J70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898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  <p:bldP spid="22" grpId="1" animBg="1"/>
      <p:bldP spid="24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3161" y="149902"/>
            <a:ext cx="9039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CHRONOLOGIE DU SÉJOUR 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314793" y="4586990"/>
            <a:ext cx="10717968" cy="1703457"/>
            <a:chOff x="314793" y="4586990"/>
            <a:chExt cx="10717968" cy="1703457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547142" y="4586990"/>
              <a:ext cx="0" cy="13341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14793" y="5658786"/>
              <a:ext cx="1071796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14793" y="5921115"/>
              <a:ext cx="6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J1</a:t>
              </a:r>
              <a:endParaRPr lang="fr-FR" dirty="0"/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096780" y="5921115"/>
            <a:ext cx="4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J8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37534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22978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J15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154819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J21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880594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J28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6444190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J60</a:t>
            </a:r>
            <a:endParaRPr lang="fr-FR" dirty="0"/>
          </a:p>
        </p:txBody>
      </p:sp>
      <p:sp>
        <p:nvSpPr>
          <p:cNvPr id="24" name="Pentagone 23"/>
          <p:cNvSpPr/>
          <p:nvPr/>
        </p:nvSpPr>
        <p:spPr>
          <a:xfrm>
            <a:off x="547142" y="5134131"/>
            <a:ext cx="7004155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7071608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J70</a:t>
            </a:r>
            <a:endParaRPr lang="fr-FR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118205"/>
              </p:ext>
            </p:extLst>
          </p:nvPr>
        </p:nvGraphicFramePr>
        <p:xfrm>
          <a:off x="3525982" y="1139252"/>
          <a:ext cx="7664625" cy="288842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70979"/>
                <a:gridCol w="6293646"/>
              </a:tblGrid>
              <a:tr h="2888427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Fin octobre</a:t>
                      </a:r>
                      <a:endParaRPr lang="fr-FR" sz="20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Mesure par équipe pluridisciplinaire des bénéfices /risques</a:t>
                      </a: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 d’un RAD car son état de santé précaire peut le mettre en danger 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Le mandataire arrive à convaincre l’aide ménagère que</a:t>
                      </a: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 le RAD n’est pas envisageable dans les conditions voulues par le patient, elle arrivera à convaincre ce dernier.</a:t>
                      </a:r>
                      <a:endParaRPr lang="fr-FR" sz="24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Flèche droite 28"/>
          <p:cNvSpPr/>
          <p:nvPr/>
        </p:nvSpPr>
        <p:spPr>
          <a:xfrm rot="6065060">
            <a:off x="8180771" y="4483735"/>
            <a:ext cx="817181" cy="20650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Pentagone 31"/>
          <p:cNvSpPr/>
          <p:nvPr/>
        </p:nvSpPr>
        <p:spPr>
          <a:xfrm>
            <a:off x="535897" y="5134131"/>
            <a:ext cx="7873583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801598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J90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11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29" grpId="1" animBg="1"/>
      <p:bldP spid="32" grpId="0" animBg="1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3161" y="149902"/>
            <a:ext cx="9039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CHRONOLOGIE DU SÉJOUR 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314793" y="4586990"/>
            <a:ext cx="10717968" cy="1703457"/>
            <a:chOff x="314793" y="4586990"/>
            <a:chExt cx="10717968" cy="1703457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547142" y="4586990"/>
              <a:ext cx="0" cy="13341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14793" y="5658786"/>
              <a:ext cx="1071796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14793" y="5921115"/>
              <a:ext cx="6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J1</a:t>
              </a:r>
              <a:endParaRPr lang="fr-FR" dirty="0"/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096780" y="5921115"/>
            <a:ext cx="4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J8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37534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22978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J15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154819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J21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880594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J28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6444190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J60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7071608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J70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801598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J90</a:t>
            </a:r>
            <a:endParaRPr lang="fr-FR" dirty="0"/>
          </a:p>
        </p:txBody>
      </p:sp>
      <p:sp>
        <p:nvSpPr>
          <p:cNvPr id="35" name="Flèche droite 34"/>
          <p:cNvSpPr/>
          <p:nvPr/>
        </p:nvSpPr>
        <p:spPr>
          <a:xfrm rot="3010578">
            <a:off x="7722831" y="4075977"/>
            <a:ext cx="1927248" cy="251041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89175"/>
              </p:ext>
            </p:extLst>
          </p:nvPr>
        </p:nvGraphicFramePr>
        <p:xfrm>
          <a:off x="2803161" y="1825624"/>
          <a:ext cx="7358922" cy="1554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08878"/>
                <a:gridCol w="5650044"/>
              </a:tblGrid>
              <a:tr h="1247359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Mi-novembre</a:t>
                      </a:r>
                      <a:endParaRPr lang="fr-FR" sz="20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A une place en EHPAD</a:t>
                      </a: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 ;</a:t>
                      </a:r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Malgré l’altération de son état général, l’EHPAD accepte de l’accueillir le 20 novembre.</a:t>
                      </a:r>
                      <a:endParaRPr lang="fr-FR" sz="24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ZoneTexte 28"/>
          <p:cNvSpPr txBox="1"/>
          <p:nvPr/>
        </p:nvSpPr>
        <p:spPr>
          <a:xfrm>
            <a:off x="9278911" y="5921328"/>
            <a:ext cx="68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J105</a:t>
            </a:r>
            <a:endParaRPr lang="fr-FR" dirty="0"/>
          </a:p>
        </p:txBody>
      </p:sp>
      <p:sp>
        <p:nvSpPr>
          <p:cNvPr id="22" name="Pentagone 21"/>
          <p:cNvSpPr/>
          <p:nvPr/>
        </p:nvSpPr>
        <p:spPr>
          <a:xfrm>
            <a:off x="547142" y="5134131"/>
            <a:ext cx="7873583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entagone 27"/>
          <p:cNvSpPr/>
          <p:nvPr/>
        </p:nvSpPr>
        <p:spPr>
          <a:xfrm>
            <a:off x="547142" y="5134131"/>
            <a:ext cx="8851692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25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29" grpId="0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3161" y="149902"/>
            <a:ext cx="9039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CHRONOLOGIE DU SÉJOUR 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314793" y="4586990"/>
            <a:ext cx="10717968" cy="1703457"/>
            <a:chOff x="314793" y="4586990"/>
            <a:chExt cx="10717968" cy="1703457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547142" y="4586990"/>
              <a:ext cx="0" cy="13341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14793" y="5658786"/>
              <a:ext cx="1071796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14793" y="5921115"/>
              <a:ext cx="6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J1</a:t>
              </a:r>
              <a:endParaRPr lang="fr-FR" dirty="0"/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1096780" y="5921115"/>
            <a:ext cx="4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J8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37534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22978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J15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154819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J21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880594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J28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6444190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J60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7071608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J70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8015986" y="5921115"/>
            <a:ext cx="5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J90</a:t>
            </a:r>
            <a:endParaRPr lang="fr-FR" dirty="0"/>
          </a:p>
        </p:txBody>
      </p:sp>
      <p:sp>
        <p:nvSpPr>
          <p:cNvPr id="35" name="Flèche droite 34"/>
          <p:cNvSpPr/>
          <p:nvPr/>
        </p:nvSpPr>
        <p:spPr>
          <a:xfrm rot="3010578">
            <a:off x="7721676" y="3980975"/>
            <a:ext cx="1927248" cy="251041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entagone 27"/>
          <p:cNvSpPr/>
          <p:nvPr/>
        </p:nvSpPr>
        <p:spPr>
          <a:xfrm>
            <a:off x="547140" y="5134131"/>
            <a:ext cx="8851692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9278911" y="5921328"/>
            <a:ext cx="68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J105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36971"/>
              </p:ext>
            </p:extLst>
          </p:nvPr>
        </p:nvGraphicFramePr>
        <p:xfrm>
          <a:off x="2638269" y="1825625"/>
          <a:ext cx="7629994" cy="146040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93888"/>
                <a:gridCol w="5936106"/>
              </a:tblGrid>
              <a:tr h="146040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22 Novembre</a:t>
                      </a:r>
                      <a:endParaRPr lang="fr-FR" sz="20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Décès du</a:t>
                      </a:r>
                      <a:r>
                        <a:rPr lang="fr-FR" sz="2400" baseline="0" dirty="0" smtClean="0">
                          <a:solidFill>
                            <a:srgbClr val="800080"/>
                          </a:solidFill>
                        </a:rPr>
                        <a:t> patient à l’EHPAD.</a:t>
                      </a:r>
                      <a:endParaRPr lang="fr-FR" sz="24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Pentagone 33"/>
          <p:cNvSpPr/>
          <p:nvPr/>
        </p:nvSpPr>
        <p:spPr>
          <a:xfrm>
            <a:off x="547142" y="5134131"/>
            <a:ext cx="9087789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9998442" y="5921328"/>
            <a:ext cx="68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J107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89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28" grpId="0" animBg="1"/>
      <p:bldP spid="34" grpId="0" animBg="1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rc plein 44"/>
          <p:cNvSpPr/>
          <p:nvPr/>
        </p:nvSpPr>
        <p:spPr>
          <a:xfrm>
            <a:off x="3900094" y="1233093"/>
            <a:ext cx="4391813" cy="4391813"/>
          </a:xfrm>
          <a:prstGeom prst="blockArc">
            <a:avLst>
              <a:gd name="adj1" fmla="val 14040000"/>
              <a:gd name="adj2" fmla="val 16200000"/>
              <a:gd name="adj3" fmla="val 2764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10395693"/>
              <a:satOff val="-47968"/>
              <a:lumOff val="1765"/>
              <a:alphaOff val="0"/>
            </a:schemeClr>
          </a:fillRef>
          <a:effectRef idx="3">
            <a:schemeClr val="accent4">
              <a:hueOff val="10395693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Arc plein 45"/>
          <p:cNvSpPr/>
          <p:nvPr/>
        </p:nvSpPr>
        <p:spPr>
          <a:xfrm>
            <a:off x="3900094" y="1233093"/>
            <a:ext cx="4391813" cy="4391813"/>
          </a:xfrm>
          <a:prstGeom prst="blockArc">
            <a:avLst>
              <a:gd name="adj1" fmla="val 11880000"/>
              <a:gd name="adj2" fmla="val 14040000"/>
              <a:gd name="adj3" fmla="val 2764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9240616"/>
              <a:satOff val="-42638"/>
              <a:lumOff val="1569"/>
              <a:alphaOff val="0"/>
            </a:schemeClr>
          </a:fillRef>
          <a:effectRef idx="3">
            <a:schemeClr val="accent4">
              <a:hueOff val="9240616"/>
              <a:satOff val="-42638"/>
              <a:lumOff val="1569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Arc plein 46"/>
          <p:cNvSpPr/>
          <p:nvPr/>
        </p:nvSpPr>
        <p:spPr>
          <a:xfrm>
            <a:off x="3900094" y="1233093"/>
            <a:ext cx="4391813" cy="4391813"/>
          </a:xfrm>
          <a:prstGeom prst="blockArc">
            <a:avLst>
              <a:gd name="adj1" fmla="val 9720000"/>
              <a:gd name="adj2" fmla="val 11880000"/>
              <a:gd name="adj3" fmla="val 2764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8085539"/>
              <a:satOff val="-37308"/>
              <a:lumOff val="1373"/>
              <a:alphaOff val="0"/>
            </a:schemeClr>
          </a:fillRef>
          <a:effectRef idx="3">
            <a:schemeClr val="accent4">
              <a:hueOff val="8085539"/>
              <a:satOff val="-37308"/>
              <a:lumOff val="1373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Arc plein 47"/>
          <p:cNvSpPr/>
          <p:nvPr/>
        </p:nvSpPr>
        <p:spPr>
          <a:xfrm>
            <a:off x="3900094" y="1233093"/>
            <a:ext cx="4391813" cy="4391813"/>
          </a:xfrm>
          <a:prstGeom prst="blockArc">
            <a:avLst>
              <a:gd name="adj1" fmla="val 7560000"/>
              <a:gd name="adj2" fmla="val 9720000"/>
              <a:gd name="adj3" fmla="val 2764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930462"/>
              <a:satOff val="-31979"/>
              <a:lumOff val="1177"/>
              <a:alphaOff val="0"/>
            </a:schemeClr>
          </a:fillRef>
          <a:effectRef idx="3">
            <a:schemeClr val="accent4">
              <a:hueOff val="6930462"/>
              <a:satOff val="-31979"/>
              <a:lumOff val="1177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Arc plein 48"/>
          <p:cNvSpPr/>
          <p:nvPr/>
        </p:nvSpPr>
        <p:spPr>
          <a:xfrm>
            <a:off x="3900094" y="1233093"/>
            <a:ext cx="4391813" cy="4391813"/>
          </a:xfrm>
          <a:prstGeom prst="blockArc">
            <a:avLst>
              <a:gd name="adj1" fmla="val 5400000"/>
              <a:gd name="adj2" fmla="val 7560000"/>
              <a:gd name="adj3" fmla="val 2764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5775385"/>
              <a:satOff val="-26649"/>
              <a:lumOff val="981"/>
              <a:alphaOff val="0"/>
            </a:schemeClr>
          </a:fillRef>
          <a:effectRef idx="3">
            <a:schemeClr val="accent4">
              <a:hueOff val="5775385"/>
              <a:satOff val="-26649"/>
              <a:lumOff val="981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Arc plein 49"/>
          <p:cNvSpPr/>
          <p:nvPr/>
        </p:nvSpPr>
        <p:spPr>
          <a:xfrm>
            <a:off x="3964004" y="1234036"/>
            <a:ext cx="4391813" cy="4391813"/>
          </a:xfrm>
          <a:prstGeom prst="blockArc">
            <a:avLst>
              <a:gd name="adj1" fmla="val 3322679"/>
              <a:gd name="adj2" fmla="val 5501470"/>
              <a:gd name="adj3" fmla="val 2764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4620308"/>
              <a:satOff val="-21319"/>
              <a:lumOff val="784"/>
              <a:alphaOff val="0"/>
            </a:schemeClr>
          </a:fillRef>
          <a:effectRef idx="3">
            <a:schemeClr val="accent4">
              <a:hueOff val="4620308"/>
              <a:satOff val="-21319"/>
              <a:lumOff val="784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Arc plein 50"/>
          <p:cNvSpPr/>
          <p:nvPr/>
        </p:nvSpPr>
        <p:spPr>
          <a:xfrm>
            <a:off x="3881262" y="1294096"/>
            <a:ext cx="4391813" cy="4391813"/>
          </a:xfrm>
          <a:prstGeom prst="blockArc">
            <a:avLst>
              <a:gd name="adj1" fmla="val 978648"/>
              <a:gd name="adj2" fmla="val 3160360"/>
              <a:gd name="adj3" fmla="val 2764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465231"/>
              <a:satOff val="-15989"/>
              <a:lumOff val="588"/>
              <a:alphaOff val="0"/>
            </a:schemeClr>
          </a:fillRef>
          <a:effectRef idx="3">
            <a:schemeClr val="accent4">
              <a:hueOff val="3465231"/>
              <a:satOff val="-15989"/>
              <a:lumOff val="588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Arc plein 51"/>
          <p:cNvSpPr/>
          <p:nvPr/>
        </p:nvSpPr>
        <p:spPr>
          <a:xfrm>
            <a:off x="3900094" y="1233093"/>
            <a:ext cx="4391813" cy="4391813"/>
          </a:xfrm>
          <a:prstGeom prst="blockArc">
            <a:avLst>
              <a:gd name="adj1" fmla="val 20520000"/>
              <a:gd name="adj2" fmla="val 1080000"/>
              <a:gd name="adj3" fmla="val 2764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2310154"/>
              <a:satOff val="-10660"/>
              <a:lumOff val="392"/>
              <a:alphaOff val="0"/>
            </a:schemeClr>
          </a:fillRef>
          <a:effectRef idx="3">
            <a:schemeClr val="accent4">
              <a:hueOff val="2310154"/>
              <a:satOff val="-10660"/>
              <a:lumOff val="392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Arc plein 52"/>
          <p:cNvSpPr/>
          <p:nvPr/>
        </p:nvSpPr>
        <p:spPr>
          <a:xfrm>
            <a:off x="3900094" y="1233093"/>
            <a:ext cx="4391813" cy="4391813"/>
          </a:xfrm>
          <a:prstGeom prst="blockArc">
            <a:avLst>
              <a:gd name="adj1" fmla="val 18360000"/>
              <a:gd name="adj2" fmla="val 20520000"/>
              <a:gd name="adj3" fmla="val 2764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1155077"/>
              <a:satOff val="-5330"/>
              <a:lumOff val="196"/>
              <a:alphaOff val="0"/>
            </a:schemeClr>
          </a:fillRef>
          <a:effectRef idx="3">
            <a:schemeClr val="accent4">
              <a:hueOff val="1155077"/>
              <a:satOff val="-5330"/>
              <a:lumOff val="196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Arc plein 53"/>
          <p:cNvSpPr/>
          <p:nvPr/>
        </p:nvSpPr>
        <p:spPr>
          <a:xfrm>
            <a:off x="3900094" y="1233093"/>
            <a:ext cx="4391813" cy="4391813"/>
          </a:xfrm>
          <a:prstGeom prst="blockArc">
            <a:avLst>
              <a:gd name="adj1" fmla="val 16200000"/>
              <a:gd name="adj2" fmla="val 18360000"/>
              <a:gd name="adj3" fmla="val 2764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5" name="Groupe 54"/>
          <p:cNvGrpSpPr/>
          <p:nvPr/>
        </p:nvGrpSpPr>
        <p:grpSpPr>
          <a:xfrm>
            <a:off x="5493972" y="2826972"/>
            <a:ext cx="1204056" cy="1204056"/>
            <a:chOff x="4655771" y="1987143"/>
            <a:chExt cx="1204056" cy="1204056"/>
          </a:xfrm>
        </p:grpSpPr>
        <p:sp>
          <p:nvSpPr>
            <p:cNvPr id="86" name="Ellipse 85"/>
            <p:cNvSpPr/>
            <p:nvPr/>
          </p:nvSpPr>
          <p:spPr>
            <a:xfrm>
              <a:off x="4655771" y="1987143"/>
              <a:ext cx="1204056" cy="120405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7" name="Ellipse 14"/>
            <p:cNvSpPr/>
            <p:nvPr/>
          </p:nvSpPr>
          <p:spPr>
            <a:xfrm>
              <a:off x="4832101" y="2163473"/>
              <a:ext cx="851396" cy="851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200" b="1" kern="1200" dirty="0" smtClean="0">
                  <a:solidFill>
                    <a:schemeClr val="tx1"/>
                  </a:solidFill>
                </a:rPr>
                <a:t>Mr </a:t>
              </a:r>
              <a:r>
                <a:rPr lang="fr-FR" sz="2200" b="1" dirty="0" smtClean="0">
                  <a:solidFill>
                    <a:schemeClr val="tx1"/>
                  </a:solidFill>
                </a:rPr>
                <a:t>B</a:t>
              </a:r>
              <a:endParaRPr lang="fr-FR" sz="2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5674581" y="842016"/>
            <a:ext cx="842839" cy="842839"/>
            <a:chOff x="4836380" y="2187"/>
            <a:chExt cx="842839" cy="842839"/>
          </a:xfrm>
        </p:grpSpPr>
        <p:sp>
          <p:nvSpPr>
            <p:cNvPr id="84" name="Ellipse 83"/>
            <p:cNvSpPr/>
            <p:nvPr/>
          </p:nvSpPr>
          <p:spPr>
            <a:xfrm>
              <a:off x="4836380" y="2187"/>
              <a:ext cx="842839" cy="842839"/>
            </a:xfrm>
            <a:prstGeom prst="ellipse">
              <a:avLst/>
            </a:prstGeom>
            <a:solidFill>
              <a:srgbClr val="DD6DCD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Ellipse 16"/>
            <p:cNvSpPr/>
            <p:nvPr/>
          </p:nvSpPr>
          <p:spPr>
            <a:xfrm>
              <a:off x="4959811" y="125618"/>
              <a:ext cx="595977" cy="5959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>
                  <a:solidFill>
                    <a:schemeClr val="tx1"/>
                  </a:solidFill>
                </a:rPr>
                <a:t>Mme V l’aide à domicile</a:t>
              </a:r>
              <a:endParaRPr lang="fr-FR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6947468" y="1255602"/>
            <a:ext cx="842839" cy="842839"/>
            <a:chOff x="6109267" y="415773"/>
            <a:chExt cx="842839" cy="842839"/>
          </a:xfrm>
        </p:grpSpPr>
        <p:sp>
          <p:nvSpPr>
            <p:cNvPr id="82" name="Ellipse 81"/>
            <p:cNvSpPr/>
            <p:nvPr/>
          </p:nvSpPr>
          <p:spPr>
            <a:xfrm>
              <a:off x="6109267" y="415773"/>
              <a:ext cx="842839" cy="84283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155077"/>
                <a:satOff val="-5330"/>
                <a:lumOff val="196"/>
                <a:alphaOff val="0"/>
              </a:schemeClr>
            </a:fillRef>
            <a:effectRef idx="3">
              <a:schemeClr val="accent4">
                <a:hueOff val="1155077"/>
                <a:satOff val="-5330"/>
                <a:lumOff val="19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Ellipse 18"/>
            <p:cNvSpPr/>
            <p:nvPr/>
          </p:nvSpPr>
          <p:spPr>
            <a:xfrm>
              <a:off x="6232698" y="663534"/>
              <a:ext cx="595977" cy="4716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>
                  <a:solidFill>
                    <a:schemeClr val="tx1"/>
                  </a:solidFill>
                </a:rPr>
                <a:t>Les sœurs</a:t>
              </a:r>
              <a:endParaRPr lang="fr-FR" sz="1200" b="1" kern="1200" dirty="0">
                <a:solidFill>
                  <a:schemeClr val="tx1"/>
                </a:solidFill>
              </a:endParaRP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700" kern="1200" dirty="0"/>
            </a:p>
          </p:txBody>
        </p:sp>
      </p:grpSp>
      <p:grpSp>
        <p:nvGrpSpPr>
          <p:cNvPr id="58" name="Groupe 57"/>
          <p:cNvGrpSpPr/>
          <p:nvPr/>
        </p:nvGrpSpPr>
        <p:grpSpPr>
          <a:xfrm>
            <a:off x="7734155" y="2338384"/>
            <a:ext cx="842839" cy="842839"/>
            <a:chOff x="6895954" y="1498555"/>
            <a:chExt cx="842839" cy="842839"/>
          </a:xfrm>
        </p:grpSpPr>
        <p:sp>
          <p:nvSpPr>
            <p:cNvPr id="80" name="Ellipse 79"/>
            <p:cNvSpPr/>
            <p:nvPr/>
          </p:nvSpPr>
          <p:spPr>
            <a:xfrm>
              <a:off x="6895954" y="1498555"/>
              <a:ext cx="842839" cy="84283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2310154"/>
                <a:satOff val="-10660"/>
                <a:lumOff val="392"/>
                <a:alphaOff val="0"/>
              </a:schemeClr>
            </a:fillRef>
            <a:effectRef idx="3">
              <a:schemeClr val="accent4">
                <a:hueOff val="2310154"/>
                <a:satOff val="-10660"/>
                <a:lumOff val="39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Ellipse 20"/>
            <p:cNvSpPr/>
            <p:nvPr/>
          </p:nvSpPr>
          <p:spPr>
            <a:xfrm>
              <a:off x="7019385" y="1621986"/>
              <a:ext cx="595977" cy="5959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>
                  <a:solidFill>
                    <a:schemeClr val="tx1"/>
                  </a:solidFill>
                </a:rPr>
                <a:t>Le médecin traitant</a:t>
              </a:r>
              <a:endParaRPr lang="fr-FR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7734155" y="3676776"/>
            <a:ext cx="842839" cy="842839"/>
            <a:chOff x="6895954" y="2836947"/>
            <a:chExt cx="842839" cy="842839"/>
          </a:xfrm>
        </p:grpSpPr>
        <p:sp>
          <p:nvSpPr>
            <p:cNvPr id="78" name="Ellipse 77"/>
            <p:cNvSpPr/>
            <p:nvPr/>
          </p:nvSpPr>
          <p:spPr>
            <a:xfrm>
              <a:off x="6895954" y="2836947"/>
              <a:ext cx="842839" cy="84283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3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Ellipse 22"/>
            <p:cNvSpPr/>
            <p:nvPr/>
          </p:nvSpPr>
          <p:spPr>
            <a:xfrm>
              <a:off x="7019385" y="2960378"/>
              <a:ext cx="595977" cy="5959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>
                  <a:solidFill>
                    <a:schemeClr val="tx1"/>
                  </a:solidFill>
                </a:rPr>
                <a:t>Le SSIAD</a:t>
              </a:r>
              <a:endParaRPr lang="fr-FR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6968878" y="4790606"/>
            <a:ext cx="888708" cy="842839"/>
            <a:chOff x="6130677" y="3950777"/>
            <a:chExt cx="888708" cy="842839"/>
          </a:xfrm>
        </p:grpSpPr>
        <p:sp>
          <p:nvSpPr>
            <p:cNvPr id="76" name="Ellipse 75"/>
            <p:cNvSpPr/>
            <p:nvPr/>
          </p:nvSpPr>
          <p:spPr>
            <a:xfrm>
              <a:off x="6130677" y="3950777"/>
              <a:ext cx="842839" cy="84283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4620308"/>
                <a:satOff val="-21319"/>
                <a:lumOff val="784"/>
                <a:alphaOff val="0"/>
              </a:schemeClr>
            </a:fillRef>
            <a:effectRef idx="3">
              <a:schemeClr val="accent4">
                <a:hueOff val="4620308"/>
                <a:satOff val="-21319"/>
                <a:lumOff val="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Ellipse 24"/>
            <p:cNvSpPr/>
            <p:nvPr/>
          </p:nvSpPr>
          <p:spPr>
            <a:xfrm>
              <a:off x="6130677" y="4043161"/>
              <a:ext cx="888708" cy="7419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dirty="0" smtClean="0">
                  <a:solidFill>
                    <a:schemeClr val="tx1"/>
                  </a:solidFill>
                </a:rPr>
                <a:t> M</a:t>
              </a:r>
              <a:r>
                <a:rPr lang="fr-FR" sz="1200" b="1" kern="1200" dirty="0" smtClean="0">
                  <a:solidFill>
                    <a:schemeClr val="tx1"/>
                  </a:solidFill>
                </a:rPr>
                <a:t>andataire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>
                  <a:solidFill>
                    <a:schemeClr val="tx1"/>
                  </a:solidFill>
                </a:rPr>
                <a:t>Juge des Tutelles</a:t>
              </a:r>
              <a:endParaRPr lang="fr-FR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e 60"/>
          <p:cNvGrpSpPr/>
          <p:nvPr/>
        </p:nvGrpSpPr>
        <p:grpSpPr>
          <a:xfrm>
            <a:off x="5674581" y="5173145"/>
            <a:ext cx="842839" cy="842839"/>
            <a:chOff x="4836380" y="4333316"/>
            <a:chExt cx="842839" cy="842839"/>
          </a:xfrm>
        </p:grpSpPr>
        <p:sp>
          <p:nvSpPr>
            <p:cNvPr id="74" name="Ellipse 73"/>
            <p:cNvSpPr/>
            <p:nvPr/>
          </p:nvSpPr>
          <p:spPr>
            <a:xfrm>
              <a:off x="4836380" y="4333316"/>
              <a:ext cx="842839" cy="84283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5775385"/>
                <a:satOff val="-26649"/>
                <a:lumOff val="981"/>
                <a:alphaOff val="0"/>
              </a:schemeClr>
            </a:fillRef>
            <a:effectRef idx="3">
              <a:schemeClr val="accent4">
                <a:hueOff val="5775385"/>
                <a:satOff val="-26649"/>
                <a:lumOff val="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Ellipse 26"/>
            <p:cNvSpPr/>
            <p:nvPr/>
          </p:nvSpPr>
          <p:spPr>
            <a:xfrm>
              <a:off x="4959811" y="4456747"/>
              <a:ext cx="595977" cy="5959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>
                  <a:solidFill>
                    <a:schemeClr val="tx1"/>
                  </a:solidFill>
                </a:rPr>
                <a:t>Le fils</a:t>
              </a:r>
              <a:endParaRPr lang="fr-FR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4401694" y="4759559"/>
            <a:ext cx="842839" cy="842839"/>
            <a:chOff x="3563493" y="3919730"/>
            <a:chExt cx="842839" cy="842839"/>
          </a:xfrm>
        </p:grpSpPr>
        <p:sp>
          <p:nvSpPr>
            <p:cNvPr id="72" name="Ellipse 71"/>
            <p:cNvSpPr/>
            <p:nvPr/>
          </p:nvSpPr>
          <p:spPr>
            <a:xfrm>
              <a:off x="3563493" y="3919730"/>
              <a:ext cx="842839" cy="84283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6930462"/>
                <a:satOff val="-31979"/>
                <a:lumOff val="1177"/>
                <a:alphaOff val="0"/>
              </a:schemeClr>
            </a:fillRef>
            <a:effectRef idx="3">
              <a:schemeClr val="accent4">
                <a:hueOff val="6930462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Ellipse 28"/>
            <p:cNvSpPr/>
            <p:nvPr/>
          </p:nvSpPr>
          <p:spPr>
            <a:xfrm>
              <a:off x="3686924" y="4043161"/>
              <a:ext cx="595977" cy="5959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>
                  <a:solidFill>
                    <a:schemeClr val="tx1"/>
                  </a:solidFill>
                </a:rPr>
                <a:t>L’équipe médicale</a:t>
              </a:r>
              <a:endParaRPr lang="fr-FR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3615006" y="3676776"/>
            <a:ext cx="842839" cy="842839"/>
            <a:chOff x="2776805" y="2836947"/>
            <a:chExt cx="842839" cy="842839"/>
          </a:xfrm>
        </p:grpSpPr>
        <p:sp>
          <p:nvSpPr>
            <p:cNvPr id="70" name="Ellipse 69"/>
            <p:cNvSpPr/>
            <p:nvPr/>
          </p:nvSpPr>
          <p:spPr>
            <a:xfrm>
              <a:off x="2776805" y="2836947"/>
              <a:ext cx="842839" cy="84283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8085539"/>
                <a:satOff val="-37308"/>
                <a:lumOff val="1373"/>
                <a:alphaOff val="0"/>
              </a:schemeClr>
            </a:fillRef>
            <a:effectRef idx="3">
              <a:schemeClr val="accent4">
                <a:hueOff val="8085539"/>
                <a:satOff val="-37308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Ellipse 30"/>
            <p:cNvSpPr/>
            <p:nvPr/>
          </p:nvSpPr>
          <p:spPr>
            <a:xfrm>
              <a:off x="2776806" y="3014869"/>
              <a:ext cx="786688" cy="5414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>
                  <a:solidFill>
                    <a:schemeClr val="tx1"/>
                  </a:solidFill>
                </a:rPr>
                <a:t> CESF et 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>
                  <a:solidFill>
                    <a:schemeClr val="tx1"/>
                  </a:solidFill>
                </a:rPr>
                <a:t>kiné</a:t>
              </a:r>
              <a:endParaRPr lang="fr-FR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3615006" y="2338384"/>
            <a:ext cx="842839" cy="842839"/>
            <a:chOff x="2776805" y="1498555"/>
            <a:chExt cx="842839" cy="842839"/>
          </a:xfrm>
        </p:grpSpPr>
        <p:sp>
          <p:nvSpPr>
            <p:cNvPr id="68" name="Ellipse 67"/>
            <p:cNvSpPr/>
            <p:nvPr/>
          </p:nvSpPr>
          <p:spPr>
            <a:xfrm>
              <a:off x="2776805" y="1498555"/>
              <a:ext cx="842839" cy="84283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9240616"/>
                <a:satOff val="-42638"/>
                <a:lumOff val="1569"/>
                <a:alphaOff val="0"/>
              </a:schemeClr>
            </a:fillRef>
            <a:effectRef idx="3">
              <a:schemeClr val="accent4">
                <a:hueOff val="9240616"/>
                <a:satOff val="-42638"/>
                <a:lumOff val="15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Ellipse 32"/>
            <p:cNvSpPr/>
            <p:nvPr/>
          </p:nvSpPr>
          <p:spPr>
            <a:xfrm>
              <a:off x="2900236" y="1621986"/>
              <a:ext cx="595977" cy="5959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>
                  <a:solidFill>
                    <a:schemeClr val="tx1"/>
                  </a:solidFill>
                </a:rPr>
                <a:t>Le frère et la belle sœur</a:t>
              </a:r>
              <a:endParaRPr lang="fr-FR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e 64"/>
          <p:cNvGrpSpPr/>
          <p:nvPr/>
        </p:nvGrpSpPr>
        <p:grpSpPr>
          <a:xfrm>
            <a:off x="4401694" y="1255602"/>
            <a:ext cx="842839" cy="842839"/>
            <a:chOff x="3563493" y="415773"/>
            <a:chExt cx="842839" cy="842839"/>
          </a:xfrm>
        </p:grpSpPr>
        <p:sp>
          <p:nvSpPr>
            <p:cNvPr id="66" name="Ellipse 65"/>
            <p:cNvSpPr/>
            <p:nvPr/>
          </p:nvSpPr>
          <p:spPr>
            <a:xfrm>
              <a:off x="3563493" y="415773"/>
              <a:ext cx="842839" cy="84283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3"/>
                <a:satOff val="-47968"/>
                <a:lumOff val="1765"/>
                <a:alphaOff val="0"/>
              </a:schemeClr>
            </a:fillRef>
            <a:effectRef idx="3">
              <a:schemeClr val="accent4">
                <a:hueOff val="10395693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Ellipse 34"/>
            <p:cNvSpPr/>
            <p:nvPr/>
          </p:nvSpPr>
          <p:spPr>
            <a:xfrm>
              <a:off x="3686924" y="539204"/>
              <a:ext cx="595977" cy="5959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 smtClean="0"/>
                <a:t>Son épouse</a:t>
              </a:r>
              <a:endParaRPr lang="fr-FR" sz="1200" b="1" kern="1200" dirty="0"/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2273300" y="1354217"/>
            <a:ext cx="2238375" cy="769937"/>
            <a:chOff x="2273300" y="1503363"/>
            <a:chExt cx="2238375" cy="769937"/>
          </a:xfrm>
        </p:grpSpPr>
        <p:sp>
          <p:nvSpPr>
            <p:cNvPr id="89" name="Rectangle avec flèche vers la droite 88"/>
            <p:cNvSpPr/>
            <p:nvPr/>
          </p:nvSpPr>
          <p:spPr>
            <a:xfrm>
              <a:off x="2273300" y="1503363"/>
              <a:ext cx="2238375" cy="769937"/>
            </a:xfrm>
            <a:prstGeom prst="rightArrow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2286001" y="1564105"/>
              <a:ext cx="14558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rgbClr val="800080"/>
                  </a:solidFill>
                </a:rPr>
                <a:t>L’a laissé seul à tout gérer</a:t>
              </a:r>
              <a:endParaRPr lang="fr-FR" sz="14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91" name="Groupe 90"/>
          <p:cNvGrpSpPr/>
          <p:nvPr/>
        </p:nvGrpSpPr>
        <p:grpSpPr>
          <a:xfrm>
            <a:off x="7632700" y="1233093"/>
            <a:ext cx="1943683" cy="727470"/>
            <a:chOff x="7632700" y="1179513"/>
            <a:chExt cx="2803525" cy="914400"/>
          </a:xfrm>
        </p:grpSpPr>
        <p:sp>
          <p:nvSpPr>
            <p:cNvPr id="92" name="Rectangle avec flèche vers la gauche 91"/>
            <p:cNvSpPr/>
            <p:nvPr/>
          </p:nvSpPr>
          <p:spPr>
            <a:xfrm>
              <a:off x="7632700" y="1179513"/>
              <a:ext cx="2803525" cy="914400"/>
            </a:xfrm>
            <a:prstGeom prst="left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8758990" y="1215189"/>
              <a:ext cx="1600201" cy="657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800080"/>
                  </a:solidFill>
                </a:rPr>
                <a:t>En faveur </a:t>
              </a:r>
              <a:r>
                <a:rPr lang="fr-FR" sz="1400" dirty="0" smtClean="0">
                  <a:solidFill>
                    <a:srgbClr val="800080"/>
                  </a:solidFill>
                </a:rPr>
                <a:t/>
              </a:r>
              <a:br>
                <a:rPr lang="fr-FR" sz="1400" dirty="0" smtClean="0">
                  <a:solidFill>
                    <a:srgbClr val="800080"/>
                  </a:solidFill>
                </a:rPr>
              </a:br>
              <a:r>
                <a:rPr lang="fr-FR" sz="1400" dirty="0" smtClean="0">
                  <a:solidFill>
                    <a:srgbClr val="800080"/>
                  </a:solidFill>
                </a:rPr>
                <a:t>du </a:t>
              </a:r>
              <a:r>
                <a:rPr lang="fr-FR" sz="1400" dirty="0">
                  <a:solidFill>
                    <a:srgbClr val="800080"/>
                  </a:solidFill>
                </a:rPr>
                <a:t>fils</a:t>
              </a:r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8494127" y="2338384"/>
            <a:ext cx="2803525" cy="914400"/>
            <a:chOff x="8326438" y="2487613"/>
            <a:chExt cx="2803525" cy="914400"/>
          </a:xfrm>
        </p:grpSpPr>
        <p:sp>
          <p:nvSpPr>
            <p:cNvPr id="95" name="Rectangle avec flèche vers la gauche 94"/>
            <p:cNvSpPr/>
            <p:nvPr/>
          </p:nvSpPr>
          <p:spPr>
            <a:xfrm>
              <a:off x="8326438" y="2487613"/>
              <a:ext cx="2803525" cy="914400"/>
            </a:xfrm>
            <a:prstGeom prst="left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9408694" y="2574758"/>
              <a:ext cx="166035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rgbClr val="800080"/>
                  </a:solidFill>
                </a:rPr>
                <a:t>A demandé au fils de venir en urgence</a:t>
              </a:r>
              <a:endParaRPr lang="fr-FR" sz="14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8483600" y="3794125"/>
            <a:ext cx="3605481" cy="1176403"/>
            <a:chOff x="8483600" y="3927475"/>
            <a:chExt cx="2814052" cy="1176403"/>
          </a:xfrm>
        </p:grpSpPr>
        <p:sp>
          <p:nvSpPr>
            <p:cNvPr id="98" name="Rectangle avec flèche vers la gauche 97"/>
            <p:cNvSpPr/>
            <p:nvPr/>
          </p:nvSpPr>
          <p:spPr>
            <a:xfrm>
              <a:off x="8483600" y="3927475"/>
              <a:ext cx="2803525" cy="914400"/>
            </a:xfrm>
            <a:prstGeom prst="left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9529009" y="3934327"/>
              <a:ext cx="176864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rgbClr val="800080"/>
                  </a:solidFill>
                </a:rPr>
                <a:t>S’interroge sur la qualité de la prise en charge de l’aide à domicile vis-à-vis du couple</a:t>
              </a:r>
              <a:endParaRPr lang="fr-FR" sz="14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7632700" y="5110163"/>
            <a:ext cx="2803525" cy="980426"/>
            <a:chOff x="7632700" y="5243513"/>
            <a:chExt cx="2803525" cy="980426"/>
          </a:xfrm>
        </p:grpSpPr>
        <p:sp>
          <p:nvSpPr>
            <p:cNvPr id="101" name="Rectangle avec flèche vers la gauche 100"/>
            <p:cNvSpPr/>
            <p:nvPr/>
          </p:nvSpPr>
          <p:spPr>
            <a:xfrm>
              <a:off x="7632700" y="5243513"/>
              <a:ext cx="2803525" cy="914400"/>
            </a:xfrm>
            <a:prstGeom prst="left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8650705" y="5269832"/>
              <a:ext cx="178067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rgbClr val="800080"/>
                  </a:solidFill>
                </a:rPr>
                <a:t>Ont commencé à mettre en place une mesure de protection juridique</a:t>
              </a:r>
              <a:endParaRPr lang="fr-FR" sz="14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2995863" y="5593681"/>
            <a:ext cx="2854075" cy="738664"/>
            <a:chOff x="2995863" y="5727031"/>
            <a:chExt cx="2854075" cy="738664"/>
          </a:xfrm>
        </p:grpSpPr>
        <p:pic>
          <p:nvPicPr>
            <p:cNvPr id="10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95863" y="5791200"/>
              <a:ext cx="2854075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" name="ZoneTexte 104"/>
            <p:cNvSpPr txBox="1"/>
            <p:nvPr/>
          </p:nvSpPr>
          <p:spPr>
            <a:xfrm>
              <a:off x="3031958" y="5727031"/>
              <a:ext cx="188895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rgbClr val="800080"/>
                  </a:solidFill>
                </a:rPr>
                <a:t>A lancé différentes procédures judiciaires</a:t>
              </a:r>
              <a:endParaRPr lang="fr-FR" sz="14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855406" y="4651375"/>
            <a:ext cx="3568957" cy="982014"/>
            <a:chOff x="855406" y="4651375"/>
            <a:chExt cx="3568957" cy="982014"/>
          </a:xfrm>
        </p:grpSpPr>
        <p:sp>
          <p:nvSpPr>
            <p:cNvPr id="107" name="Rectangle avec flèche vers la droite 106"/>
            <p:cNvSpPr/>
            <p:nvPr/>
          </p:nvSpPr>
          <p:spPr>
            <a:xfrm>
              <a:off x="855406" y="4651375"/>
              <a:ext cx="3568957" cy="914400"/>
            </a:xfrm>
            <a:prstGeom prst="rightArrow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855406" y="4679282"/>
              <a:ext cx="233024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800080"/>
                  </a:solidFill>
                </a:rPr>
                <a:t>A pris en charge le couple pour essayer de mener à terme le projet de vie et l’a soutenu</a:t>
              </a:r>
            </a:p>
          </p:txBody>
        </p:sp>
      </p:grpSp>
      <p:grpSp>
        <p:nvGrpSpPr>
          <p:cNvPr id="109" name="Groupe 108"/>
          <p:cNvGrpSpPr/>
          <p:nvPr/>
        </p:nvGrpSpPr>
        <p:grpSpPr>
          <a:xfrm>
            <a:off x="1070811" y="3454400"/>
            <a:ext cx="2588377" cy="963799"/>
            <a:chOff x="1070811" y="3587750"/>
            <a:chExt cx="2588377" cy="963799"/>
          </a:xfrm>
        </p:grpSpPr>
        <p:sp>
          <p:nvSpPr>
            <p:cNvPr id="110" name="Rectangle avec flèche vers la droite 109"/>
            <p:cNvSpPr/>
            <p:nvPr/>
          </p:nvSpPr>
          <p:spPr>
            <a:xfrm>
              <a:off x="1070811" y="3587750"/>
              <a:ext cx="2588377" cy="914400"/>
            </a:xfrm>
            <a:prstGeom prst="rightArrowCallout">
              <a:avLst>
                <a:gd name="adj1" fmla="val 26980"/>
                <a:gd name="adj2" fmla="val 25000"/>
                <a:gd name="adj3" fmla="val 25000"/>
                <a:gd name="adj4" fmla="val 6497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1106905" y="3597442"/>
              <a:ext cx="1600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rgbClr val="800080"/>
                  </a:solidFill>
                </a:rPr>
                <a:t>Interlocuteurs privilégiés des différents acteurs et du patient</a:t>
              </a:r>
              <a:endParaRPr lang="fr-FR" sz="14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112" name="Groupe 111"/>
          <p:cNvGrpSpPr/>
          <p:nvPr/>
        </p:nvGrpSpPr>
        <p:grpSpPr>
          <a:xfrm>
            <a:off x="1215189" y="2195513"/>
            <a:ext cx="2526549" cy="914400"/>
            <a:chOff x="1215189" y="2328863"/>
            <a:chExt cx="2526549" cy="914400"/>
          </a:xfrm>
        </p:grpSpPr>
        <p:sp>
          <p:nvSpPr>
            <p:cNvPr id="113" name="Rectangle avec flèche vers la droite 112"/>
            <p:cNvSpPr/>
            <p:nvPr/>
          </p:nvSpPr>
          <p:spPr>
            <a:xfrm>
              <a:off x="1215189" y="2328863"/>
              <a:ext cx="2526549" cy="914400"/>
            </a:xfrm>
            <a:prstGeom prst="rightArrow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1215189" y="2358189"/>
              <a:ext cx="17686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rgbClr val="800080"/>
                  </a:solidFill>
                </a:rPr>
                <a:t>Ce sont battus pour faire aboutir la volonté du couple</a:t>
              </a:r>
              <a:endParaRPr lang="fr-FR" sz="14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2622550" y="696913"/>
            <a:ext cx="3124200" cy="588962"/>
            <a:chOff x="2622550" y="830263"/>
            <a:chExt cx="3124200" cy="588962"/>
          </a:xfrm>
        </p:grpSpPr>
        <p:sp>
          <p:nvSpPr>
            <p:cNvPr id="116" name="Rectangle avec flèche vers la droite 115"/>
            <p:cNvSpPr/>
            <p:nvPr/>
          </p:nvSpPr>
          <p:spPr>
            <a:xfrm>
              <a:off x="2622550" y="830263"/>
              <a:ext cx="3124200" cy="588962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83462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2683042" y="866274"/>
              <a:ext cx="24664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rgbClr val="800080"/>
                  </a:solidFill>
                </a:rPr>
                <a:t>A soutenu le couple jusqu’à la fin</a:t>
              </a:r>
              <a:endParaRPr lang="fr-FR" sz="1400" dirty="0">
                <a:solidFill>
                  <a:srgbClr val="800080"/>
                </a:solidFill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6698028" y="149902"/>
            <a:ext cx="5144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TOUS LES SATELLITES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257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032125" y="365125"/>
            <a:ext cx="8321675" cy="1325563"/>
          </a:xfrm>
        </p:spPr>
        <p:txBody>
          <a:bodyPr/>
          <a:lstStyle/>
          <a:p>
            <a:pPr algn="ctr" eaLnBrk="1" hangingPunct="1"/>
            <a:r>
              <a:rPr lang="fr-FR" altLang="fr-FR" dirty="0" smtClean="0">
                <a:solidFill>
                  <a:srgbClr val="7030A0"/>
                </a:solidFill>
                <a:latin typeface="+mn-lt"/>
              </a:rPr>
              <a:t>Le centre médical du Château de </a:t>
            </a:r>
            <a:r>
              <a:rPr lang="fr-FR" altLang="fr-FR" dirty="0" err="1" smtClean="0">
                <a:solidFill>
                  <a:srgbClr val="7030A0"/>
                </a:solidFill>
                <a:latin typeface="+mn-lt"/>
              </a:rPr>
              <a:t>Bassy</a:t>
            </a:r>
            <a:r>
              <a:rPr lang="fr-FR" altLang="fr-FR" dirty="0" smtClean="0">
                <a:solidFill>
                  <a:srgbClr val="7030A0"/>
                </a:solidFill>
                <a:latin typeface="+mn-lt"/>
              </a:rPr>
              <a:t> est :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876425" y="2478088"/>
            <a:ext cx="10142538" cy="3698875"/>
          </a:xfrm>
        </p:spPr>
        <p:txBody>
          <a:bodyPr/>
          <a:lstStyle/>
          <a:p>
            <a:pPr eaLnBrk="1" hangingPunct="1"/>
            <a:r>
              <a:rPr lang="fr-FR" altLang="fr-FR" dirty="0" smtClean="0">
                <a:solidFill>
                  <a:srgbClr val="7030A0"/>
                </a:solidFill>
              </a:rPr>
              <a:t>Centre de Soins de Suite et de Réadaptation (80 lits) polyvalent à orientation gériatrique dont 5 lits identifiés soins palliatifs ;</a:t>
            </a:r>
          </a:p>
          <a:p>
            <a:pPr eaLnBrk="1" hangingPunct="1"/>
            <a:endParaRPr lang="fr-FR" altLang="fr-FR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fr-FR" altLang="fr-FR" dirty="0" smtClean="0">
                <a:solidFill>
                  <a:srgbClr val="7030A0"/>
                </a:solidFill>
              </a:rPr>
              <a:t>L’équipe interne de soins palliatifs :</a:t>
            </a:r>
          </a:p>
          <a:p>
            <a:pPr lvl="1" eaLnBrk="1" hangingPunct="1"/>
            <a:r>
              <a:rPr lang="fr-FR" altLang="fr-FR" dirty="0" smtClean="0">
                <a:solidFill>
                  <a:srgbClr val="7030A0"/>
                </a:solidFill>
              </a:rPr>
              <a:t>Est composée de 2 médecins, un cadre de santé, une IDE, deux AS, un kinésithérapeute, une psychologue, une secrétaire, une CESF ;</a:t>
            </a:r>
          </a:p>
          <a:p>
            <a:pPr lvl="1" eaLnBrk="1" hangingPunct="1"/>
            <a:r>
              <a:rPr lang="fr-FR" altLang="fr-FR" dirty="0">
                <a:solidFill>
                  <a:srgbClr val="7030A0"/>
                </a:solidFill>
              </a:rPr>
              <a:t>S</a:t>
            </a:r>
            <a:r>
              <a:rPr lang="fr-FR" altLang="fr-FR" dirty="0" smtClean="0">
                <a:solidFill>
                  <a:srgbClr val="7030A0"/>
                </a:solidFill>
              </a:rPr>
              <a:t>e réunit de manière formelle 1 f/semaine pour les patients.</a:t>
            </a:r>
          </a:p>
        </p:txBody>
      </p:sp>
    </p:spTree>
    <p:extLst>
      <p:ext uri="{BB962C8B-B14F-4D97-AF65-F5344CB8AC3E}">
        <p14:creationId xmlns:p14="http://schemas.microsoft.com/office/powerpoint/2010/main" val="235848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38862" y="365125"/>
            <a:ext cx="7214937" cy="1325563"/>
          </a:xfrm>
        </p:spPr>
        <p:txBody>
          <a:bodyPr/>
          <a:lstStyle/>
          <a:p>
            <a:r>
              <a:rPr lang="fr-FR" dirty="0" smtClean="0">
                <a:solidFill>
                  <a:srgbClr val="800080"/>
                </a:solidFill>
                <a:latin typeface="+mn-lt"/>
              </a:rPr>
              <a:t>AUJOURD’HUI :</a:t>
            </a:r>
            <a:endParaRPr lang="fr-FR" dirty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84420" y="2117557"/>
            <a:ext cx="9669379" cy="4059405"/>
          </a:xfrm>
        </p:spPr>
        <p:txBody>
          <a:bodyPr/>
          <a:lstStyle/>
          <a:p>
            <a:r>
              <a:rPr lang="fr-FR" dirty="0" smtClean="0">
                <a:solidFill>
                  <a:srgbClr val="800080"/>
                </a:solidFill>
              </a:rPr>
              <a:t>Le mandataire judiciaire s’est retiré de la situation le jour du décès de Mr B. ;</a:t>
            </a:r>
          </a:p>
          <a:p>
            <a:r>
              <a:rPr lang="fr-FR" dirty="0" smtClean="0">
                <a:solidFill>
                  <a:srgbClr val="800080"/>
                </a:solidFill>
              </a:rPr>
              <a:t>Le fils ne s’est jamais déplacé pour ses parents lors de leur séjour en SSR. Il est venu s’installer dans la maison de ses parents pendant 4 mois (Avril dernier) avant de repartir vivre à l’étranger ;</a:t>
            </a:r>
          </a:p>
          <a:p>
            <a:r>
              <a:rPr lang="fr-FR" dirty="0" smtClean="0">
                <a:solidFill>
                  <a:srgbClr val="800080"/>
                </a:solidFill>
              </a:rPr>
              <a:t>L’aide ménagère, au chômage, est toujours en procédure avec le fils.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257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851150" y="365125"/>
            <a:ext cx="8964798" cy="1325563"/>
          </a:xfrm>
        </p:spPr>
        <p:txBody>
          <a:bodyPr/>
          <a:lstStyle/>
          <a:p>
            <a:pPr eaLnBrk="1" hangingPunct="1"/>
            <a:r>
              <a:rPr lang="fr-FR" altLang="fr-FR" dirty="0" smtClean="0">
                <a:solidFill>
                  <a:srgbClr val="800080"/>
                </a:solidFill>
                <a:latin typeface="+mn-lt"/>
              </a:rPr>
              <a:t>PROBLÈMES POSÉS PAR LA SITUATION: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1452796" y="1555802"/>
            <a:ext cx="10515600" cy="4859988"/>
          </a:xfrm>
        </p:spPr>
        <p:txBody>
          <a:bodyPr/>
          <a:lstStyle/>
          <a:p>
            <a:pPr eaLnBrk="1" hangingPunct="1"/>
            <a:r>
              <a:rPr lang="fr-FR" altLang="fr-FR" sz="2400" dirty="0">
                <a:solidFill>
                  <a:srgbClr val="800080"/>
                </a:solidFill>
              </a:rPr>
              <a:t>Un couple âgé, vulnérable, dépendant et hospitalisé ;</a:t>
            </a:r>
          </a:p>
          <a:p>
            <a:pPr eaLnBrk="1" hangingPunct="1"/>
            <a:r>
              <a:rPr lang="fr-FR" altLang="fr-FR" sz="2400" dirty="0">
                <a:solidFill>
                  <a:srgbClr val="800080"/>
                </a:solidFill>
              </a:rPr>
              <a:t>La personnalité du patient  (décrit avec une rigidité psychologique) et des souhaits difficiles à respecter;</a:t>
            </a:r>
          </a:p>
          <a:p>
            <a:pPr eaLnBrk="1" hangingPunct="1"/>
            <a:r>
              <a:rPr lang="fr-FR" altLang="fr-FR" sz="2400" dirty="0">
                <a:solidFill>
                  <a:srgbClr val="800080"/>
                </a:solidFill>
              </a:rPr>
              <a:t>Un environnement familial « compliqué »:</a:t>
            </a:r>
          </a:p>
          <a:p>
            <a:pPr lvl="1" eaLnBrk="1" hangingPunct="1"/>
            <a:r>
              <a:rPr lang="fr-FR" altLang="fr-FR" sz="2000" dirty="0">
                <a:solidFill>
                  <a:srgbClr val="800080"/>
                </a:solidFill>
              </a:rPr>
              <a:t>Fils éloigné, non coopératif ;</a:t>
            </a:r>
          </a:p>
          <a:p>
            <a:pPr lvl="1" eaLnBrk="1" hangingPunct="1"/>
            <a:r>
              <a:rPr lang="fr-FR" altLang="fr-FR" sz="2000" dirty="0">
                <a:solidFill>
                  <a:srgbClr val="800080"/>
                </a:solidFill>
              </a:rPr>
              <a:t>Les relations fils/parents ;</a:t>
            </a:r>
          </a:p>
          <a:p>
            <a:pPr lvl="1" eaLnBrk="1" hangingPunct="1"/>
            <a:r>
              <a:rPr lang="fr-FR" altLang="fr-FR" sz="2000" dirty="0">
                <a:solidFill>
                  <a:srgbClr val="800080"/>
                </a:solidFill>
              </a:rPr>
              <a:t>Éloignement de certains membres de la famille (ses sœurs) ;</a:t>
            </a:r>
          </a:p>
          <a:p>
            <a:pPr lvl="1" eaLnBrk="1" hangingPunct="1"/>
            <a:r>
              <a:rPr lang="fr-FR" altLang="fr-FR" sz="2000" dirty="0">
                <a:solidFill>
                  <a:srgbClr val="800080"/>
                </a:solidFill>
              </a:rPr>
              <a:t>Le soutien inconditionnel du frère.</a:t>
            </a:r>
          </a:p>
          <a:p>
            <a:pPr eaLnBrk="1" hangingPunct="1"/>
            <a:r>
              <a:rPr lang="fr-FR" altLang="fr-FR" sz="2400" dirty="0">
                <a:solidFill>
                  <a:srgbClr val="800080"/>
                </a:solidFill>
              </a:rPr>
              <a:t>La gestion budgétaire d’un couple en SP ;</a:t>
            </a:r>
          </a:p>
          <a:p>
            <a:pPr eaLnBrk="1" hangingPunct="1"/>
            <a:r>
              <a:rPr lang="fr-FR" altLang="fr-FR" sz="2400" dirty="0">
                <a:solidFill>
                  <a:srgbClr val="800080"/>
                </a:solidFill>
              </a:rPr>
              <a:t>Les procédures judiciaires en cours ;</a:t>
            </a:r>
          </a:p>
          <a:p>
            <a:pPr eaLnBrk="1" hangingPunct="1"/>
            <a:r>
              <a:rPr lang="fr-FR" altLang="fr-FR" sz="2400" dirty="0">
                <a:solidFill>
                  <a:srgbClr val="800080"/>
                </a:solidFill>
              </a:rPr>
              <a:t>La place de l’aide à domicile accordée par le couple ;</a:t>
            </a:r>
          </a:p>
          <a:p>
            <a:pPr eaLnBrk="1" hangingPunct="1"/>
            <a:endParaRPr lang="fr-FR" altLang="fr-FR" sz="2400" dirty="0" smtClean="0">
              <a:solidFill>
                <a:srgbClr val="800080"/>
              </a:solidFill>
            </a:endParaRPr>
          </a:p>
          <a:p>
            <a:pPr eaLnBrk="1" hangingPunct="1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60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38862" y="365125"/>
            <a:ext cx="7214937" cy="1325563"/>
          </a:xfrm>
        </p:spPr>
        <p:txBody>
          <a:bodyPr/>
          <a:lstStyle/>
          <a:p>
            <a:r>
              <a:rPr lang="fr-FR" dirty="0" smtClean="0">
                <a:solidFill>
                  <a:srgbClr val="800080"/>
                </a:solidFill>
                <a:latin typeface="+mn-lt"/>
              </a:rPr>
              <a:t>PISTES D’ACCOMPAGNEMENT</a:t>
            </a:r>
            <a:endParaRPr lang="fr-FR" dirty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48326" y="1453059"/>
            <a:ext cx="10543674" cy="4856813"/>
          </a:xfrm>
        </p:spPr>
        <p:txBody>
          <a:bodyPr/>
          <a:lstStyle/>
          <a:p>
            <a:r>
              <a:rPr lang="fr-FR" sz="2000" dirty="0" smtClean="0">
                <a:solidFill>
                  <a:srgbClr val="800080"/>
                </a:solidFill>
              </a:rPr>
              <a:t>CE QUI A ÉTÉ FAIT :</a:t>
            </a:r>
          </a:p>
          <a:p>
            <a:pPr lvl="1"/>
            <a:r>
              <a:rPr lang="fr-FR" sz="2000" dirty="0" smtClean="0">
                <a:solidFill>
                  <a:srgbClr val="800080"/>
                </a:solidFill>
              </a:rPr>
              <a:t>Ecoute </a:t>
            </a:r>
            <a:r>
              <a:rPr lang="fr-FR" sz="2000" dirty="0">
                <a:solidFill>
                  <a:srgbClr val="800080"/>
                </a:solidFill>
              </a:rPr>
              <a:t>des souhaits du malade ;</a:t>
            </a:r>
          </a:p>
          <a:p>
            <a:pPr lvl="1"/>
            <a:r>
              <a:rPr lang="fr-FR" sz="2000" dirty="0">
                <a:solidFill>
                  <a:srgbClr val="800080"/>
                </a:solidFill>
              </a:rPr>
              <a:t>Réunion d’équipe pluridisciplinaire et </a:t>
            </a:r>
            <a:r>
              <a:rPr lang="fr-FR" sz="2000" dirty="0" smtClean="0">
                <a:solidFill>
                  <a:srgbClr val="800080"/>
                </a:solidFill>
              </a:rPr>
              <a:t>EISP pour adapter le projet de soins et de vie ;</a:t>
            </a:r>
          </a:p>
          <a:p>
            <a:pPr lvl="1"/>
            <a:r>
              <a:rPr lang="fr-FR" sz="2000" dirty="0" smtClean="0">
                <a:solidFill>
                  <a:srgbClr val="800080"/>
                </a:solidFill>
              </a:rPr>
              <a:t>Adaptation de l’équipe médicale et paramédicale par rapport à l’évolution de la situation (médicale, sociale…)  </a:t>
            </a:r>
            <a:endParaRPr lang="fr-FR" sz="2000" dirty="0">
              <a:solidFill>
                <a:srgbClr val="800080"/>
              </a:solidFill>
            </a:endParaRPr>
          </a:p>
          <a:p>
            <a:pPr lvl="1"/>
            <a:r>
              <a:rPr lang="fr-FR" sz="2000" dirty="0">
                <a:solidFill>
                  <a:srgbClr val="800080"/>
                </a:solidFill>
              </a:rPr>
              <a:t>Rencontre avec </a:t>
            </a:r>
            <a:r>
              <a:rPr lang="fr-FR" sz="2000" dirty="0" smtClean="0">
                <a:solidFill>
                  <a:srgbClr val="800080"/>
                </a:solidFill>
              </a:rPr>
              <a:t>une partie des acteurs </a:t>
            </a:r>
            <a:r>
              <a:rPr lang="fr-FR" sz="2000" dirty="0">
                <a:solidFill>
                  <a:srgbClr val="800080"/>
                </a:solidFill>
              </a:rPr>
              <a:t>extérieurs </a:t>
            </a:r>
            <a:r>
              <a:rPr lang="fr-FR" sz="2000" dirty="0" smtClean="0">
                <a:solidFill>
                  <a:srgbClr val="800080"/>
                </a:solidFill>
              </a:rPr>
              <a:t>(gendarmerie, conseillers financier, notaire …) et négociation ;</a:t>
            </a:r>
            <a:endParaRPr lang="fr-FR" sz="2000" dirty="0">
              <a:solidFill>
                <a:srgbClr val="800080"/>
              </a:solidFill>
            </a:endParaRPr>
          </a:p>
          <a:p>
            <a:pPr lvl="1"/>
            <a:r>
              <a:rPr lang="fr-FR" sz="2000" dirty="0">
                <a:solidFill>
                  <a:srgbClr val="800080"/>
                </a:solidFill>
              </a:rPr>
              <a:t>Elaboration d’un plan d’accompagnement d’aide à </a:t>
            </a:r>
            <a:r>
              <a:rPr lang="fr-FR" sz="2000" dirty="0" smtClean="0">
                <a:solidFill>
                  <a:srgbClr val="800080"/>
                </a:solidFill>
              </a:rPr>
              <a:t>domicile ;</a:t>
            </a:r>
            <a:endParaRPr lang="fr-FR" sz="2000" dirty="0">
              <a:solidFill>
                <a:srgbClr val="800080"/>
              </a:solidFill>
            </a:endParaRPr>
          </a:p>
          <a:p>
            <a:pPr lvl="1"/>
            <a:r>
              <a:rPr lang="fr-FR" sz="2000" dirty="0">
                <a:solidFill>
                  <a:srgbClr val="800080"/>
                </a:solidFill>
              </a:rPr>
              <a:t>Inscription en EHPAD ;</a:t>
            </a:r>
          </a:p>
          <a:p>
            <a:pPr lvl="1"/>
            <a:r>
              <a:rPr lang="fr-FR" sz="2000" dirty="0">
                <a:solidFill>
                  <a:srgbClr val="800080"/>
                </a:solidFill>
              </a:rPr>
              <a:t>Correspondance quotidienne avec le fils par mail </a:t>
            </a:r>
            <a:r>
              <a:rPr lang="fr-FR" sz="2000" dirty="0" smtClean="0">
                <a:solidFill>
                  <a:srgbClr val="800080"/>
                </a:solidFill>
              </a:rPr>
              <a:t>;</a:t>
            </a:r>
          </a:p>
          <a:p>
            <a:pPr lvl="1"/>
            <a:r>
              <a:rPr lang="fr-FR" sz="2000" dirty="0" smtClean="0">
                <a:solidFill>
                  <a:srgbClr val="800080"/>
                </a:solidFill>
              </a:rPr>
              <a:t>Demande de la nomination d’un mandataire spécial en urgence …/…</a:t>
            </a:r>
            <a:endParaRPr lang="fr-FR" sz="2000" dirty="0">
              <a:solidFill>
                <a:srgbClr val="800080"/>
              </a:solidFill>
            </a:endParaRPr>
          </a:p>
          <a:p>
            <a:endParaRPr lang="fr-FR" sz="800" dirty="0" smtClean="0">
              <a:solidFill>
                <a:srgbClr val="800080"/>
              </a:solidFill>
            </a:endParaRPr>
          </a:p>
          <a:p>
            <a:r>
              <a:rPr lang="fr-FR" sz="2000" dirty="0" smtClean="0">
                <a:solidFill>
                  <a:srgbClr val="800080"/>
                </a:solidFill>
              </a:rPr>
              <a:t>CE QU’ON AURAIT PU FAIRE :</a:t>
            </a:r>
          </a:p>
          <a:p>
            <a:pPr lvl="1"/>
            <a:r>
              <a:rPr lang="fr-FR" sz="2000" dirty="0" smtClean="0">
                <a:solidFill>
                  <a:srgbClr val="800080"/>
                </a:solidFill>
              </a:rPr>
              <a:t>Mieux faire comprendre les enjeux d’une mise sous protection auprès du patient ;</a:t>
            </a:r>
          </a:p>
          <a:p>
            <a:pPr lvl="1"/>
            <a:r>
              <a:rPr lang="fr-FR" sz="2000" dirty="0" smtClean="0">
                <a:solidFill>
                  <a:srgbClr val="800080"/>
                </a:solidFill>
              </a:rPr>
              <a:t>Faire intervenir une psychologue extérieure à l’établissement auprès de Mr B et Mme V.</a:t>
            </a:r>
            <a:endParaRPr lang="fr-FR" sz="20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6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851150" y="365125"/>
            <a:ext cx="8502650" cy="1325563"/>
          </a:xfrm>
        </p:spPr>
        <p:txBody>
          <a:bodyPr/>
          <a:lstStyle/>
          <a:p>
            <a:pPr eaLnBrk="1" hangingPunct="1"/>
            <a:r>
              <a:rPr lang="fr-FR" altLang="fr-FR" dirty="0" smtClean="0">
                <a:solidFill>
                  <a:srgbClr val="800080"/>
                </a:solidFill>
                <a:latin typeface="+mn-lt"/>
              </a:rPr>
              <a:t>PLUSIEURS POINTS APPARAISSENT :</a:t>
            </a:r>
          </a:p>
        </p:txBody>
      </p:sp>
      <p:sp>
        <p:nvSpPr>
          <p:cNvPr id="5" name="Espace réservé du contenu 2"/>
          <p:cNvSpPr>
            <a:spLocks noGrp="1"/>
          </p:cNvSpPr>
          <p:nvPr/>
        </p:nvSpPr>
        <p:spPr bwMode="auto">
          <a:xfrm>
            <a:off x="249237" y="2225737"/>
            <a:ext cx="11693525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fr-FR" altLang="fr-FR" sz="1800" dirty="0" smtClean="0">
                <a:solidFill>
                  <a:srgbClr val="800080"/>
                </a:solidFill>
              </a:rPr>
              <a:t>Le projet de vie d’un patient peut être:</a:t>
            </a:r>
          </a:p>
          <a:p>
            <a:pPr lvl="1" eaLnBrk="1" hangingPunct="1"/>
            <a:r>
              <a:rPr lang="fr-FR" altLang="fr-FR" sz="1400" dirty="0" smtClean="0">
                <a:solidFill>
                  <a:srgbClr val="800080"/>
                </a:solidFill>
              </a:rPr>
              <a:t> freiner par la personnalité du patient ;</a:t>
            </a:r>
          </a:p>
          <a:p>
            <a:pPr lvl="1" eaLnBrk="1" hangingPunct="1"/>
            <a:r>
              <a:rPr lang="fr-FR" altLang="fr-FR" sz="1400" dirty="0" smtClean="0">
                <a:solidFill>
                  <a:srgbClr val="800080"/>
                </a:solidFill>
              </a:rPr>
              <a:t> dépendant de l’environnement familial et de son histoire ;</a:t>
            </a:r>
          </a:p>
          <a:p>
            <a:pPr lvl="1" eaLnBrk="1" hangingPunct="1"/>
            <a:r>
              <a:rPr lang="fr-FR" altLang="fr-FR" sz="1400" dirty="0" smtClean="0">
                <a:solidFill>
                  <a:srgbClr val="800080"/>
                </a:solidFill>
              </a:rPr>
              <a:t>influencer indirectement par des  procédures de mises sous mesure de protection et les plaintes à la gendarmerie.</a:t>
            </a:r>
          </a:p>
          <a:p>
            <a:pPr eaLnBrk="1" hangingPunct="1"/>
            <a:r>
              <a:rPr lang="fr-FR" altLang="fr-FR" sz="1800" dirty="0" smtClean="0">
                <a:solidFill>
                  <a:srgbClr val="800080"/>
                </a:solidFill>
              </a:rPr>
              <a:t>La place de l’enfant absent, dans le trio existant des parents et de l’aide à domicile ;</a:t>
            </a:r>
          </a:p>
          <a:p>
            <a:pPr eaLnBrk="1" hangingPunct="1"/>
            <a:r>
              <a:rPr lang="fr-FR" altLang="fr-FR" sz="1800" dirty="0" smtClean="0">
                <a:solidFill>
                  <a:srgbClr val="800080"/>
                </a:solidFill>
              </a:rPr>
              <a:t>En SP, le patient peut être focalisé par sa vie sociale, familiale et économique au détriment de son propre état de santé (pas d’angoisse du malade face à sa pathologie, l’aggravation de son état physique) ;</a:t>
            </a:r>
          </a:p>
          <a:p>
            <a:pPr eaLnBrk="1" hangingPunct="1"/>
            <a:r>
              <a:rPr lang="fr-FR" altLang="fr-FR" sz="1800" dirty="0" smtClean="0">
                <a:solidFill>
                  <a:srgbClr val="800080"/>
                </a:solidFill>
              </a:rPr>
              <a:t>Difficultés à tenter de dénouer une situation familiale complexe (malgré honnêteté de l’équipe soignante, dévouement, disponibilité, écoute, communication, non jugement, investissement..) ;</a:t>
            </a:r>
          </a:p>
          <a:p>
            <a:pPr eaLnBrk="1" hangingPunct="1"/>
            <a:r>
              <a:rPr lang="fr-FR" altLang="fr-FR" sz="1800" dirty="0" smtClean="0">
                <a:solidFill>
                  <a:srgbClr val="800080"/>
                </a:solidFill>
              </a:rPr>
              <a:t>Chaque professionnel d’une équipe médicale en SP a sa place dans la prise en charge globale d’un patient et doit s’adapter en fonction des contraintes extérieures ;</a:t>
            </a:r>
          </a:p>
          <a:p>
            <a:pPr eaLnBrk="1" hangingPunct="1"/>
            <a:r>
              <a:rPr lang="fr-FR" altLang="fr-FR" sz="1800" dirty="0" smtClean="0">
                <a:solidFill>
                  <a:srgbClr val="800080"/>
                </a:solidFill>
              </a:rPr>
              <a:t>L’impuissance et la frustration font parties des aléas de la gestion des situations palliatives complexes. </a:t>
            </a:r>
          </a:p>
          <a:p>
            <a:pPr eaLnBrk="1" hangingPunct="1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21699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286" y="166255"/>
            <a:ext cx="7165001" cy="47639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446675"/>
            <a:ext cx="12192000" cy="1890659"/>
          </a:xfrm>
        </p:spPr>
        <p:txBody>
          <a:bodyPr/>
          <a:lstStyle/>
          <a:p>
            <a:r>
              <a:rPr lang="fr-FR" b="1" dirty="0" smtClean="0">
                <a:solidFill>
                  <a:srgbClr val="800080"/>
                </a:solidFill>
                <a:latin typeface="+mn-lt"/>
              </a:rPr>
              <a:t>MERCI POUR VOTRE ATTENTION </a:t>
            </a:r>
            <a:endParaRPr lang="fr-FR" b="1" dirty="0">
              <a:solidFill>
                <a:srgbClr val="800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83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 5"/>
          <p:cNvSpPr/>
          <p:nvPr/>
        </p:nvSpPr>
        <p:spPr>
          <a:xfrm>
            <a:off x="1800225" y="3849688"/>
            <a:ext cx="8750300" cy="2755900"/>
          </a:xfrm>
          <a:custGeom>
            <a:avLst/>
            <a:gdLst>
              <a:gd name="connsiteX0" fmla="*/ 0 w 8750773"/>
              <a:gd name="connsiteY0" fmla="*/ 1377810 h 2755619"/>
              <a:gd name="connsiteX1" fmla="*/ 4375387 w 8750773"/>
              <a:gd name="connsiteY1" fmla="*/ 0 h 2755619"/>
              <a:gd name="connsiteX2" fmla="*/ 8750774 w 8750773"/>
              <a:gd name="connsiteY2" fmla="*/ 1377810 h 2755619"/>
              <a:gd name="connsiteX3" fmla="*/ 4375387 w 8750773"/>
              <a:gd name="connsiteY3" fmla="*/ 2755620 h 2755619"/>
              <a:gd name="connsiteX4" fmla="*/ 0 w 8750773"/>
              <a:gd name="connsiteY4" fmla="*/ 1377810 h 275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0773" h="2755619">
                <a:moveTo>
                  <a:pt x="0" y="1377810"/>
                </a:moveTo>
                <a:cubicBezTo>
                  <a:pt x="0" y="616867"/>
                  <a:pt x="1958927" y="0"/>
                  <a:pt x="4375387" y="0"/>
                </a:cubicBezTo>
                <a:cubicBezTo>
                  <a:pt x="6791847" y="0"/>
                  <a:pt x="8750774" y="616867"/>
                  <a:pt x="8750774" y="1377810"/>
                </a:cubicBezTo>
                <a:cubicBezTo>
                  <a:pt x="8750774" y="2138753"/>
                  <a:pt x="6791847" y="2755620"/>
                  <a:pt x="4375387" y="2755620"/>
                </a:cubicBezTo>
                <a:cubicBezTo>
                  <a:pt x="1958927" y="2755620"/>
                  <a:pt x="0" y="2138753"/>
                  <a:pt x="0" y="137781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88506" tIns="410536" rIns="1288506" bIns="410536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Mr B, 91 ans, ancien vendeur à domicile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fr-FR" sz="1100" dirty="0">
              <a:solidFill>
                <a:schemeClr val="tx1"/>
              </a:solidFill>
            </a:endParaRP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/>
                </a:solidFill>
              </a:rPr>
              <a:t>Vit jusqu’à présent chez lui ;</a:t>
            </a: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/>
                </a:solidFill>
              </a:rPr>
              <a:t>S’occupe de son épouse et des aspects matériels grâce à internet ;</a:t>
            </a: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/>
                </a:solidFill>
              </a:rPr>
              <a:t>Relation très difficile avec son fils (conflit) ;</a:t>
            </a: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/>
                </a:solidFill>
              </a:rPr>
              <a:t>Est en grande perte d’autonomie physique ;</a:t>
            </a: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/>
                </a:solidFill>
              </a:rPr>
              <a:t>A une aide à domicile très présente et leur permet ainsi de rester chez eux ;</a:t>
            </a: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chemeClr val="tx1"/>
                </a:solidFill>
              </a:rPr>
              <a:t>Est hospitalisé suite à une bronchopneumopathie, altération état général, fausse route à répétition dans un contexte d’AVC ancien.</a:t>
            </a:r>
          </a:p>
        </p:txBody>
      </p:sp>
      <p:sp>
        <p:nvSpPr>
          <p:cNvPr id="13" name="Forme libre 12"/>
          <p:cNvSpPr/>
          <p:nvPr/>
        </p:nvSpPr>
        <p:spPr>
          <a:xfrm>
            <a:off x="184745" y="1695632"/>
            <a:ext cx="11981259" cy="3773488"/>
          </a:xfrm>
          <a:custGeom>
            <a:avLst/>
            <a:gdLst>
              <a:gd name="connsiteX0" fmla="*/ 0 w 8750773"/>
              <a:gd name="connsiteY0" fmla="*/ 1377810 h 2755619"/>
              <a:gd name="connsiteX1" fmla="*/ 4375387 w 8750773"/>
              <a:gd name="connsiteY1" fmla="*/ 0 h 2755619"/>
              <a:gd name="connsiteX2" fmla="*/ 8750774 w 8750773"/>
              <a:gd name="connsiteY2" fmla="*/ 1377810 h 2755619"/>
              <a:gd name="connsiteX3" fmla="*/ 4375387 w 8750773"/>
              <a:gd name="connsiteY3" fmla="*/ 2755620 h 2755619"/>
              <a:gd name="connsiteX4" fmla="*/ 0 w 8750773"/>
              <a:gd name="connsiteY4" fmla="*/ 1377810 h 275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0773" h="2755619">
                <a:moveTo>
                  <a:pt x="0" y="1377810"/>
                </a:moveTo>
                <a:cubicBezTo>
                  <a:pt x="0" y="616867"/>
                  <a:pt x="1958927" y="0"/>
                  <a:pt x="4375387" y="0"/>
                </a:cubicBezTo>
                <a:cubicBezTo>
                  <a:pt x="6791847" y="0"/>
                  <a:pt x="8750774" y="616867"/>
                  <a:pt x="8750774" y="1377810"/>
                </a:cubicBezTo>
                <a:cubicBezTo>
                  <a:pt x="8750774" y="2138753"/>
                  <a:pt x="6791847" y="2755620"/>
                  <a:pt x="4375387" y="2755620"/>
                </a:cubicBezTo>
                <a:cubicBezTo>
                  <a:pt x="1958927" y="2755620"/>
                  <a:pt x="0" y="2138753"/>
                  <a:pt x="0" y="137781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88506" tIns="410536" rIns="1288506" bIns="410536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Mr </a:t>
            </a:r>
            <a:r>
              <a:rPr lang="fr-FR" sz="2400" dirty="0">
                <a:solidFill>
                  <a:schemeClr val="tx1"/>
                </a:solidFill>
              </a:rPr>
              <a:t>B, </a:t>
            </a:r>
            <a:r>
              <a:rPr lang="fr-FR" sz="2400" dirty="0" smtClean="0">
                <a:solidFill>
                  <a:schemeClr val="tx1"/>
                </a:solidFill>
              </a:rPr>
              <a:t>91 ans</a:t>
            </a:r>
            <a:r>
              <a:rPr lang="fr-FR" sz="2400" dirty="0">
                <a:solidFill>
                  <a:schemeClr val="tx1"/>
                </a:solidFill>
              </a:rPr>
              <a:t>, ancien vendeur à </a:t>
            </a:r>
            <a:r>
              <a:rPr lang="fr-FR" sz="2400" dirty="0" smtClean="0">
                <a:solidFill>
                  <a:schemeClr val="tx1"/>
                </a:solidFill>
              </a:rPr>
              <a:t>domicile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fr-FR" sz="1100" dirty="0">
              <a:solidFill>
                <a:schemeClr val="tx1"/>
              </a:solidFill>
            </a:endParaRP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olidFill>
                  <a:schemeClr val="tx1"/>
                </a:solidFill>
              </a:rPr>
              <a:t>Vit </a:t>
            </a:r>
            <a:r>
              <a:rPr lang="fr-FR" dirty="0">
                <a:solidFill>
                  <a:schemeClr val="tx1"/>
                </a:solidFill>
              </a:rPr>
              <a:t>jusqu’à présent chez </a:t>
            </a:r>
            <a:r>
              <a:rPr lang="fr-FR" dirty="0" smtClean="0">
                <a:solidFill>
                  <a:schemeClr val="tx1"/>
                </a:solidFill>
              </a:rPr>
              <a:t>lui ;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1"/>
                </a:solidFill>
              </a:rPr>
              <a:t>S’occupe de son épouse et des aspects matériels grâce à </a:t>
            </a:r>
            <a:r>
              <a:rPr lang="fr-FR" dirty="0" smtClean="0">
                <a:solidFill>
                  <a:schemeClr val="tx1"/>
                </a:solidFill>
              </a:rPr>
              <a:t>internet ;</a:t>
            </a: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1"/>
                </a:solidFill>
              </a:rPr>
              <a:t>Relation très difficile avec son fils (conflit</a:t>
            </a:r>
            <a:r>
              <a:rPr lang="fr-FR" dirty="0" smtClean="0">
                <a:solidFill>
                  <a:schemeClr val="tx1"/>
                </a:solidFill>
              </a:rPr>
              <a:t>) ;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olidFill>
                  <a:schemeClr val="tx1"/>
                </a:solidFill>
              </a:rPr>
              <a:t>Est </a:t>
            </a:r>
            <a:r>
              <a:rPr lang="fr-FR" dirty="0">
                <a:solidFill>
                  <a:schemeClr val="tx1"/>
                </a:solidFill>
              </a:rPr>
              <a:t>en grande perte d’autonomie </a:t>
            </a:r>
            <a:r>
              <a:rPr lang="fr-FR" dirty="0" smtClean="0">
                <a:solidFill>
                  <a:schemeClr val="tx1"/>
                </a:solidFill>
              </a:rPr>
              <a:t>physique ;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olidFill>
                  <a:schemeClr val="tx1"/>
                </a:solidFill>
              </a:rPr>
              <a:t>A </a:t>
            </a:r>
            <a:r>
              <a:rPr lang="fr-FR" dirty="0">
                <a:solidFill>
                  <a:schemeClr val="tx1"/>
                </a:solidFill>
              </a:rPr>
              <a:t>une aide à domicile très présente et leur permet ainsi de rester chez </a:t>
            </a:r>
            <a:r>
              <a:rPr lang="fr-FR" dirty="0" smtClean="0">
                <a:solidFill>
                  <a:schemeClr val="tx1"/>
                </a:solidFill>
              </a:rPr>
              <a:t>eux ;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solidFill>
                  <a:schemeClr val="tx1"/>
                </a:solidFill>
              </a:rPr>
              <a:t>Est </a:t>
            </a:r>
            <a:r>
              <a:rPr lang="fr-FR" dirty="0">
                <a:solidFill>
                  <a:schemeClr val="tx1"/>
                </a:solidFill>
              </a:rPr>
              <a:t>hospitalisé suite à une bronchopneumopathie, altération état général, fausse route à répétition dans un contexte d’AVC </a:t>
            </a:r>
            <a:r>
              <a:rPr lang="fr-FR" dirty="0" smtClean="0">
                <a:solidFill>
                  <a:schemeClr val="tx1"/>
                </a:solidFill>
              </a:rPr>
              <a:t>ancien.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7901070" y="194646"/>
            <a:ext cx="3725862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smtClean="0">
                <a:solidFill>
                  <a:srgbClr val="7030A0"/>
                </a:solidFill>
                <a:latin typeface="+mn-lt"/>
              </a:rPr>
              <a:t>PRÉSENTATION DE LA SITUATION</a:t>
            </a:r>
            <a:endParaRPr lang="fr-FR" sz="4000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003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rme libre 16"/>
          <p:cNvSpPr/>
          <p:nvPr/>
        </p:nvSpPr>
        <p:spPr>
          <a:xfrm>
            <a:off x="1800225" y="3849688"/>
            <a:ext cx="8750300" cy="2755900"/>
          </a:xfrm>
          <a:custGeom>
            <a:avLst/>
            <a:gdLst>
              <a:gd name="connsiteX0" fmla="*/ 0 w 8750773"/>
              <a:gd name="connsiteY0" fmla="*/ 1377810 h 2755619"/>
              <a:gd name="connsiteX1" fmla="*/ 4375387 w 8750773"/>
              <a:gd name="connsiteY1" fmla="*/ 0 h 2755619"/>
              <a:gd name="connsiteX2" fmla="*/ 8750774 w 8750773"/>
              <a:gd name="connsiteY2" fmla="*/ 1377810 h 2755619"/>
              <a:gd name="connsiteX3" fmla="*/ 4375387 w 8750773"/>
              <a:gd name="connsiteY3" fmla="*/ 2755620 h 2755619"/>
              <a:gd name="connsiteX4" fmla="*/ 0 w 8750773"/>
              <a:gd name="connsiteY4" fmla="*/ 1377810 h 275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0773" h="2755619">
                <a:moveTo>
                  <a:pt x="0" y="1377810"/>
                </a:moveTo>
                <a:cubicBezTo>
                  <a:pt x="0" y="616867"/>
                  <a:pt x="1958927" y="0"/>
                  <a:pt x="4375387" y="0"/>
                </a:cubicBezTo>
                <a:cubicBezTo>
                  <a:pt x="6791847" y="0"/>
                  <a:pt x="8750774" y="616867"/>
                  <a:pt x="8750774" y="1377810"/>
                </a:cubicBezTo>
                <a:cubicBezTo>
                  <a:pt x="8750774" y="2138753"/>
                  <a:pt x="6791847" y="2755620"/>
                  <a:pt x="4375387" y="2755620"/>
                </a:cubicBezTo>
                <a:cubicBezTo>
                  <a:pt x="1958927" y="2755620"/>
                  <a:pt x="0" y="2138753"/>
                  <a:pt x="0" y="137781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88506" tIns="410536" rIns="1288506" bIns="410536" spcCol="127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dirty="0">
                <a:solidFill>
                  <a:prstClr val="black"/>
                </a:solidFill>
              </a:rPr>
              <a:t>Mr B, 91 ans, ancien vendeur à domicile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fr-FR" sz="1100" dirty="0">
              <a:solidFill>
                <a:prstClr val="black"/>
              </a:solidFill>
            </a:endParaRP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Vit jusqu’à présent chez lui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S’occupe de son épouse et des aspects matériels grâce à internet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Relation très difficile avec son fils (conflit)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Est en grande perte d’autonomie physique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A une aide à domicile très présente et leur permet ainsi de rester chez eux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Est hospitalisé suite à une bronchopneumopathie, altération état général, fausse route à répétition dans un contexte d’AVC ancien.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-434715" y="2128603"/>
            <a:ext cx="12951502" cy="4729397"/>
          </a:xfrm>
          <a:prstGeom prst="round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239713" y="2287588"/>
            <a:ext cx="3494087" cy="3292475"/>
            <a:chOff x="239713" y="2287588"/>
            <a:chExt cx="3494087" cy="3292475"/>
          </a:xfrm>
        </p:grpSpPr>
        <p:sp>
          <p:nvSpPr>
            <p:cNvPr id="11" name="Flèche gauche 10"/>
            <p:cNvSpPr/>
            <p:nvPr/>
          </p:nvSpPr>
          <p:spPr>
            <a:xfrm rot="14311115">
              <a:off x="1600994" y="4312444"/>
              <a:ext cx="1749425" cy="785813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e libre 11"/>
            <p:cNvSpPr/>
            <p:nvPr/>
          </p:nvSpPr>
          <p:spPr>
            <a:xfrm>
              <a:off x="239713" y="2287588"/>
              <a:ext cx="3494087" cy="2093912"/>
            </a:xfrm>
            <a:custGeom>
              <a:avLst/>
              <a:gdLst>
                <a:gd name="connsiteX0" fmla="*/ 0 w 3494212"/>
                <a:gd name="connsiteY0" fmla="*/ 209427 h 2094270"/>
                <a:gd name="connsiteX1" fmla="*/ 209427 w 3494212"/>
                <a:gd name="connsiteY1" fmla="*/ 0 h 2094270"/>
                <a:gd name="connsiteX2" fmla="*/ 3284785 w 3494212"/>
                <a:gd name="connsiteY2" fmla="*/ 0 h 2094270"/>
                <a:gd name="connsiteX3" fmla="*/ 3494212 w 3494212"/>
                <a:gd name="connsiteY3" fmla="*/ 209427 h 2094270"/>
                <a:gd name="connsiteX4" fmla="*/ 3494212 w 3494212"/>
                <a:gd name="connsiteY4" fmla="*/ 1884843 h 2094270"/>
                <a:gd name="connsiteX5" fmla="*/ 3284785 w 3494212"/>
                <a:gd name="connsiteY5" fmla="*/ 2094270 h 2094270"/>
                <a:gd name="connsiteX6" fmla="*/ 209427 w 3494212"/>
                <a:gd name="connsiteY6" fmla="*/ 2094270 h 2094270"/>
                <a:gd name="connsiteX7" fmla="*/ 0 w 3494212"/>
                <a:gd name="connsiteY7" fmla="*/ 1884843 h 2094270"/>
                <a:gd name="connsiteX8" fmla="*/ 0 w 3494212"/>
                <a:gd name="connsiteY8" fmla="*/ 209427 h 209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4212" h="2094270">
                  <a:moveTo>
                    <a:pt x="0" y="209427"/>
                  </a:moveTo>
                  <a:cubicBezTo>
                    <a:pt x="0" y="93764"/>
                    <a:pt x="93764" y="0"/>
                    <a:pt x="209427" y="0"/>
                  </a:cubicBezTo>
                  <a:lnTo>
                    <a:pt x="3284785" y="0"/>
                  </a:lnTo>
                  <a:cubicBezTo>
                    <a:pt x="3400448" y="0"/>
                    <a:pt x="3494212" y="93764"/>
                    <a:pt x="3494212" y="209427"/>
                  </a:cubicBezTo>
                  <a:lnTo>
                    <a:pt x="3494212" y="1884843"/>
                  </a:lnTo>
                  <a:cubicBezTo>
                    <a:pt x="3494212" y="2000506"/>
                    <a:pt x="3400448" y="2094270"/>
                    <a:pt x="3284785" y="2094270"/>
                  </a:cubicBezTo>
                  <a:lnTo>
                    <a:pt x="209427" y="2094270"/>
                  </a:lnTo>
                  <a:cubicBezTo>
                    <a:pt x="93764" y="2094270"/>
                    <a:pt x="0" y="2000506"/>
                    <a:pt x="0" y="1884843"/>
                  </a:cubicBezTo>
                  <a:lnTo>
                    <a:pt x="0" y="20942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2294" tIns="82294" rIns="82294" bIns="82294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dirty="0"/>
                <a:t>Mme B, 92 ans, ancienne sténo dactylo,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Maintenue à domicile grâce à son mari, une aide à domicile et le SSIAD ;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Démence de type Alzheimer évoluée ; 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Dépendante dans les gestes de la vie quotidienne ;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Communique par des sourires et des cris ;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Accompagne son mari au CH , faute de pouvoir rester seule à domicile, et déclenche une pneumopathie d’inhalation  au CH.</a:t>
              </a:r>
            </a:p>
          </p:txBody>
        </p:sp>
      </p:grpSp>
      <p:sp>
        <p:nvSpPr>
          <p:cNvPr id="16" name="Forme libre 15"/>
          <p:cNvSpPr/>
          <p:nvPr/>
        </p:nvSpPr>
        <p:spPr>
          <a:xfrm>
            <a:off x="2747724" y="2063052"/>
            <a:ext cx="5996345" cy="3593447"/>
          </a:xfrm>
          <a:custGeom>
            <a:avLst/>
            <a:gdLst>
              <a:gd name="connsiteX0" fmla="*/ 0 w 3494212"/>
              <a:gd name="connsiteY0" fmla="*/ 209427 h 2094270"/>
              <a:gd name="connsiteX1" fmla="*/ 209427 w 3494212"/>
              <a:gd name="connsiteY1" fmla="*/ 0 h 2094270"/>
              <a:gd name="connsiteX2" fmla="*/ 3284785 w 3494212"/>
              <a:gd name="connsiteY2" fmla="*/ 0 h 2094270"/>
              <a:gd name="connsiteX3" fmla="*/ 3494212 w 3494212"/>
              <a:gd name="connsiteY3" fmla="*/ 209427 h 2094270"/>
              <a:gd name="connsiteX4" fmla="*/ 3494212 w 3494212"/>
              <a:gd name="connsiteY4" fmla="*/ 1884843 h 2094270"/>
              <a:gd name="connsiteX5" fmla="*/ 3284785 w 3494212"/>
              <a:gd name="connsiteY5" fmla="*/ 2094270 h 2094270"/>
              <a:gd name="connsiteX6" fmla="*/ 209427 w 3494212"/>
              <a:gd name="connsiteY6" fmla="*/ 2094270 h 2094270"/>
              <a:gd name="connsiteX7" fmla="*/ 0 w 3494212"/>
              <a:gd name="connsiteY7" fmla="*/ 1884843 h 2094270"/>
              <a:gd name="connsiteX8" fmla="*/ 0 w 3494212"/>
              <a:gd name="connsiteY8" fmla="*/ 209427 h 209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4212" h="2094270">
                <a:moveTo>
                  <a:pt x="0" y="209427"/>
                </a:moveTo>
                <a:cubicBezTo>
                  <a:pt x="0" y="93764"/>
                  <a:pt x="93764" y="0"/>
                  <a:pt x="209427" y="0"/>
                </a:cubicBezTo>
                <a:lnTo>
                  <a:pt x="3284785" y="0"/>
                </a:lnTo>
                <a:cubicBezTo>
                  <a:pt x="3400448" y="0"/>
                  <a:pt x="3494212" y="93764"/>
                  <a:pt x="3494212" y="209427"/>
                </a:cubicBezTo>
                <a:lnTo>
                  <a:pt x="3494212" y="1884843"/>
                </a:lnTo>
                <a:cubicBezTo>
                  <a:pt x="3494212" y="2000506"/>
                  <a:pt x="3400448" y="2094270"/>
                  <a:pt x="3284785" y="2094270"/>
                </a:cubicBezTo>
                <a:lnTo>
                  <a:pt x="209427" y="2094270"/>
                </a:lnTo>
                <a:cubicBezTo>
                  <a:pt x="93764" y="2094270"/>
                  <a:pt x="0" y="2000506"/>
                  <a:pt x="0" y="1884843"/>
                </a:cubicBezTo>
                <a:lnTo>
                  <a:pt x="0" y="209427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82294" tIns="82294" rIns="82294" bIns="82294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400" dirty="0"/>
              <a:t>Mme B, 92 ans, ancienne sténo dactylo,</a:t>
            </a:r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Maintenue </a:t>
            </a:r>
            <a:r>
              <a:rPr lang="fr-FR" dirty="0"/>
              <a:t>à domicile grâce à son mari, une aide à domicile et le </a:t>
            </a:r>
            <a:r>
              <a:rPr lang="fr-FR" dirty="0" smtClean="0"/>
              <a:t>SSIAD ;</a:t>
            </a:r>
            <a:endParaRPr lang="fr-FR" dirty="0"/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Démence </a:t>
            </a:r>
            <a:r>
              <a:rPr lang="fr-FR" dirty="0"/>
              <a:t>de type Alzheimer </a:t>
            </a:r>
            <a:r>
              <a:rPr lang="fr-FR" dirty="0" smtClean="0"/>
              <a:t>évoluée ; </a:t>
            </a:r>
            <a:endParaRPr lang="fr-FR" dirty="0"/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Dépendante </a:t>
            </a:r>
            <a:r>
              <a:rPr lang="fr-FR" dirty="0"/>
              <a:t>dans les gestes de la vie </a:t>
            </a:r>
            <a:r>
              <a:rPr lang="fr-FR" dirty="0" smtClean="0"/>
              <a:t>quotidienne ;</a:t>
            </a:r>
            <a:endParaRPr lang="fr-FR" dirty="0"/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Communique </a:t>
            </a:r>
            <a:r>
              <a:rPr lang="fr-FR" dirty="0"/>
              <a:t>par des sourires et des </a:t>
            </a:r>
            <a:r>
              <a:rPr lang="fr-FR" dirty="0" smtClean="0"/>
              <a:t>cris ;</a:t>
            </a:r>
            <a:endParaRPr lang="fr-FR" dirty="0"/>
          </a:p>
          <a:p>
            <a:pPr marL="28575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Accompagne </a:t>
            </a:r>
            <a:r>
              <a:rPr lang="fr-FR" dirty="0"/>
              <a:t>son mari au CH , faute de pouvoir rester seule à domicile, et déclenche une pneumopathie d’inhalation  au </a:t>
            </a:r>
            <a:r>
              <a:rPr lang="fr-FR" dirty="0" smtClean="0"/>
              <a:t>CH.</a:t>
            </a:r>
            <a:endParaRPr lang="fr-FR" dirty="0"/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7901070" y="194646"/>
            <a:ext cx="3725862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7030A0"/>
                </a:solidFill>
                <a:latin typeface="+mn-lt"/>
              </a:rPr>
              <a:t>PRÉSENTATION DE LA SITUATION</a:t>
            </a:r>
            <a:endParaRPr lang="fr-FR" sz="4000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003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rme libre 14"/>
          <p:cNvSpPr/>
          <p:nvPr/>
        </p:nvSpPr>
        <p:spPr>
          <a:xfrm>
            <a:off x="1800225" y="3849688"/>
            <a:ext cx="8750300" cy="2755900"/>
          </a:xfrm>
          <a:custGeom>
            <a:avLst/>
            <a:gdLst>
              <a:gd name="connsiteX0" fmla="*/ 0 w 8750773"/>
              <a:gd name="connsiteY0" fmla="*/ 1377810 h 2755619"/>
              <a:gd name="connsiteX1" fmla="*/ 4375387 w 8750773"/>
              <a:gd name="connsiteY1" fmla="*/ 0 h 2755619"/>
              <a:gd name="connsiteX2" fmla="*/ 8750774 w 8750773"/>
              <a:gd name="connsiteY2" fmla="*/ 1377810 h 2755619"/>
              <a:gd name="connsiteX3" fmla="*/ 4375387 w 8750773"/>
              <a:gd name="connsiteY3" fmla="*/ 2755620 h 2755619"/>
              <a:gd name="connsiteX4" fmla="*/ 0 w 8750773"/>
              <a:gd name="connsiteY4" fmla="*/ 1377810 h 275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0773" h="2755619">
                <a:moveTo>
                  <a:pt x="0" y="1377810"/>
                </a:moveTo>
                <a:cubicBezTo>
                  <a:pt x="0" y="616867"/>
                  <a:pt x="1958927" y="0"/>
                  <a:pt x="4375387" y="0"/>
                </a:cubicBezTo>
                <a:cubicBezTo>
                  <a:pt x="6791847" y="0"/>
                  <a:pt x="8750774" y="616867"/>
                  <a:pt x="8750774" y="1377810"/>
                </a:cubicBezTo>
                <a:cubicBezTo>
                  <a:pt x="8750774" y="2138753"/>
                  <a:pt x="6791847" y="2755620"/>
                  <a:pt x="4375387" y="2755620"/>
                </a:cubicBezTo>
                <a:cubicBezTo>
                  <a:pt x="1958927" y="2755620"/>
                  <a:pt x="0" y="2138753"/>
                  <a:pt x="0" y="137781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88506" tIns="410536" rIns="1288506" bIns="410536" spcCol="127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dirty="0">
                <a:solidFill>
                  <a:prstClr val="black"/>
                </a:solidFill>
              </a:rPr>
              <a:t>Mr B, 91 ans, ancien vendeur à domicile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fr-FR" sz="1100" dirty="0">
              <a:solidFill>
                <a:prstClr val="black"/>
              </a:solidFill>
            </a:endParaRP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Vit jusqu’à présent chez lui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S’occupe de son épouse et des aspects matériels grâce à internet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Relation très difficile avec son fils (conflit)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Est en grande perte d’autonomie physique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A une aide à domicile très présente et leur permet ainsi de rester chez eux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Est hospitalisé suite à une bronchopneumopathie, altération état général, fausse route à répétition dans un contexte d’AVC ancien.</a:t>
            </a:r>
          </a:p>
        </p:txBody>
      </p:sp>
      <p:grpSp>
        <p:nvGrpSpPr>
          <p:cNvPr id="17" name="Groupe 16"/>
          <p:cNvGrpSpPr/>
          <p:nvPr/>
        </p:nvGrpSpPr>
        <p:grpSpPr>
          <a:xfrm>
            <a:off x="239713" y="2287588"/>
            <a:ext cx="3494087" cy="3292475"/>
            <a:chOff x="239713" y="2287588"/>
            <a:chExt cx="3494087" cy="3292475"/>
          </a:xfrm>
        </p:grpSpPr>
        <p:sp>
          <p:nvSpPr>
            <p:cNvPr id="18" name="Flèche gauche 17"/>
            <p:cNvSpPr/>
            <p:nvPr/>
          </p:nvSpPr>
          <p:spPr>
            <a:xfrm rot="14311115">
              <a:off x="1600994" y="4312444"/>
              <a:ext cx="1749425" cy="785813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orme libre 24"/>
            <p:cNvSpPr/>
            <p:nvPr/>
          </p:nvSpPr>
          <p:spPr>
            <a:xfrm>
              <a:off x="239713" y="2287588"/>
              <a:ext cx="3494087" cy="2093912"/>
            </a:xfrm>
            <a:custGeom>
              <a:avLst/>
              <a:gdLst>
                <a:gd name="connsiteX0" fmla="*/ 0 w 3494212"/>
                <a:gd name="connsiteY0" fmla="*/ 209427 h 2094270"/>
                <a:gd name="connsiteX1" fmla="*/ 209427 w 3494212"/>
                <a:gd name="connsiteY1" fmla="*/ 0 h 2094270"/>
                <a:gd name="connsiteX2" fmla="*/ 3284785 w 3494212"/>
                <a:gd name="connsiteY2" fmla="*/ 0 h 2094270"/>
                <a:gd name="connsiteX3" fmla="*/ 3494212 w 3494212"/>
                <a:gd name="connsiteY3" fmla="*/ 209427 h 2094270"/>
                <a:gd name="connsiteX4" fmla="*/ 3494212 w 3494212"/>
                <a:gd name="connsiteY4" fmla="*/ 1884843 h 2094270"/>
                <a:gd name="connsiteX5" fmla="*/ 3284785 w 3494212"/>
                <a:gd name="connsiteY5" fmla="*/ 2094270 h 2094270"/>
                <a:gd name="connsiteX6" fmla="*/ 209427 w 3494212"/>
                <a:gd name="connsiteY6" fmla="*/ 2094270 h 2094270"/>
                <a:gd name="connsiteX7" fmla="*/ 0 w 3494212"/>
                <a:gd name="connsiteY7" fmla="*/ 1884843 h 2094270"/>
                <a:gd name="connsiteX8" fmla="*/ 0 w 3494212"/>
                <a:gd name="connsiteY8" fmla="*/ 209427 h 209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4212" h="2094270">
                  <a:moveTo>
                    <a:pt x="0" y="209427"/>
                  </a:moveTo>
                  <a:cubicBezTo>
                    <a:pt x="0" y="93764"/>
                    <a:pt x="93764" y="0"/>
                    <a:pt x="209427" y="0"/>
                  </a:cubicBezTo>
                  <a:lnTo>
                    <a:pt x="3284785" y="0"/>
                  </a:lnTo>
                  <a:cubicBezTo>
                    <a:pt x="3400448" y="0"/>
                    <a:pt x="3494212" y="93764"/>
                    <a:pt x="3494212" y="209427"/>
                  </a:cubicBezTo>
                  <a:lnTo>
                    <a:pt x="3494212" y="1884843"/>
                  </a:lnTo>
                  <a:cubicBezTo>
                    <a:pt x="3494212" y="2000506"/>
                    <a:pt x="3400448" y="2094270"/>
                    <a:pt x="3284785" y="2094270"/>
                  </a:cubicBezTo>
                  <a:lnTo>
                    <a:pt x="209427" y="2094270"/>
                  </a:lnTo>
                  <a:cubicBezTo>
                    <a:pt x="93764" y="2094270"/>
                    <a:pt x="0" y="2000506"/>
                    <a:pt x="0" y="1884843"/>
                  </a:cubicBezTo>
                  <a:lnTo>
                    <a:pt x="0" y="20942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2294" tIns="82294" rIns="82294" bIns="82294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dirty="0"/>
                <a:t>Mme B, 92 ans, ancienne sténo dactylo,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Maintenue à domicile grâce à son mari, une aide à domicile et le SSIAD ;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Démence de type Alzheimer évoluée ; 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Dépendante dans les gestes de la vie quotidienne ;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Communique par des sourires et des cris ;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Accompagne son mari au CH , faute de pouvoir rester seule à domicile, et déclenche une pneumopathie d’inhalation  au CH.</a:t>
              </a:r>
            </a:p>
          </p:txBody>
        </p:sp>
      </p:grpSp>
      <p:sp>
        <p:nvSpPr>
          <p:cNvPr id="14" name="Rectangle à coins arrondis 13"/>
          <p:cNvSpPr/>
          <p:nvPr/>
        </p:nvSpPr>
        <p:spPr>
          <a:xfrm>
            <a:off x="-434715" y="2128603"/>
            <a:ext cx="12951502" cy="4729397"/>
          </a:xfrm>
          <a:prstGeom prst="round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" name="Groupe 21"/>
          <p:cNvGrpSpPr/>
          <p:nvPr/>
        </p:nvGrpSpPr>
        <p:grpSpPr>
          <a:xfrm>
            <a:off x="8334531" y="1546584"/>
            <a:ext cx="3857469" cy="4048209"/>
            <a:chOff x="7680325" y="1300079"/>
            <a:chExt cx="4511675" cy="4048209"/>
          </a:xfrm>
        </p:grpSpPr>
        <p:sp>
          <p:nvSpPr>
            <p:cNvPr id="23" name="Flèche gauche 22"/>
            <p:cNvSpPr/>
            <p:nvPr/>
          </p:nvSpPr>
          <p:spPr>
            <a:xfrm rot="17070270">
              <a:off x="8878887" y="4098926"/>
              <a:ext cx="1712913" cy="785812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3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3"/>
                <a:satOff val="-5114"/>
                <a:lumOff val="-1961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orme libre 23"/>
            <p:cNvSpPr/>
            <p:nvPr/>
          </p:nvSpPr>
          <p:spPr>
            <a:xfrm>
              <a:off x="7680325" y="1300079"/>
              <a:ext cx="4511675" cy="3200400"/>
            </a:xfrm>
            <a:custGeom>
              <a:avLst/>
              <a:gdLst>
                <a:gd name="connsiteX0" fmla="*/ 0 w 4511844"/>
                <a:gd name="connsiteY0" fmla="*/ 320120 h 3201197"/>
                <a:gd name="connsiteX1" fmla="*/ 320120 w 4511844"/>
                <a:gd name="connsiteY1" fmla="*/ 0 h 3201197"/>
                <a:gd name="connsiteX2" fmla="*/ 4191724 w 4511844"/>
                <a:gd name="connsiteY2" fmla="*/ 0 h 3201197"/>
                <a:gd name="connsiteX3" fmla="*/ 4511844 w 4511844"/>
                <a:gd name="connsiteY3" fmla="*/ 320120 h 3201197"/>
                <a:gd name="connsiteX4" fmla="*/ 4511844 w 4511844"/>
                <a:gd name="connsiteY4" fmla="*/ 2881077 h 3201197"/>
                <a:gd name="connsiteX5" fmla="*/ 4191724 w 4511844"/>
                <a:gd name="connsiteY5" fmla="*/ 3201197 h 3201197"/>
                <a:gd name="connsiteX6" fmla="*/ 320120 w 4511844"/>
                <a:gd name="connsiteY6" fmla="*/ 3201197 h 3201197"/>
                <a:gd name="connsiteX7" fmla="*/ 0 w 4511844"/>
                <a:gd name="connsiteY7" fmla="*/ 2881077 h 3201197"/>
                <a:gd name="connsiteX8" fmla="*/ 0 w 4511844"/>
                <a:gd name="connsiteY8" fmla="*/ 320120 h 3201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1844" h="3201197">
                  <a:moveTo>
                    <a:pt x="0" y="320120"/>
                  </a:moveTo>
                  <a:cubicBezTo>
                    <a:pt x="0" y="143323"/>
                    <a:pt x="143323" y="0"/>
                    <a:pt x="320120" y="0"/>
                  </a:cubicBezTo>
                  <a:lnTo>
                    <a:pt x="4191724" y="0"/>
                  </a:lnTo>
                  <a:cubicBezTo>
                    <a:pt x="4368521" y="0"/>
                    <a:pt x="4511844" y="143323"/>
                    <a:pt x="4511844" y="320120"/>
                  </a:cubicBezTo>
                  <a:lnTo>
                    <a:pt x="4511844" y="2881077"/>
                  </a:lnTo>
                  <a:cubicBezTo>
                    <a:pt x="4511844" y="3057874"/>
                    <a:pt x="4368521" y="3201197"/>
                    <a:pt x="4191724" y="3201197"/>
                  </a:cubicBezTo>
                  <a:lnTo>
                    <a:pt x="320120" y="3201197"/>
                  </a:lnTo>
                  <a:cubicBezTo>
                    <a:pt x="143323" y="3201197"/>
                    <a:pt x="0" y="3057874"/>
                    <a:pt x="0" y="2881077"/>
                  </a:cubicBezTo>
                  <a:lnTo>
                    <a:pt x="0" y="32012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3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3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  <p:txBody>
            <a:bodyPr lIns="128050" tIns="128050" rIns="128050" bIns="12805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dirty="0" smtClean="0"/>
                <a:t>Fils </a:t>
              </a:r>
              <a:r>
                <a:rPr lang="fr-FR" dirty="0"/>
                <a:t>unique de Mr B, ingénieur, chercheur</a:t>
              </a:r>
              <a:r>
                <a:rPr lang="fr-FR" dirty="0" smtClean="0"/>
                <a:t>,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sz="800" dirty="0"/>
            </a:p>
            <a:p>
              <a:pPr marL="171450" indent="-171450" algn="ctr" defTabSz="8001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Vit en Amérique Latine ;</a:t>
              </a:r>
            </a:p>
            <a:p>
              <a:pPr marL="171450" indent="-171450" algn="ctr" defTabSz="8001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A peu de contact avec ses parents depuis plusieurs années, suite à des problème de justice ;</a:t>
              </a:r>
            </a:p>
            <a:p>
              <a:pPr marL="171450" indent="-171450" algn="ctr" defTabSz="8001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Est venu en France voir ses parents à la demande expresse du médecin traitant, du SSIAD lors de leur hospitalisation au CH ;</a:t>
              </a:r>
            </a:p>
            <a:p>
              <a:pPr marL="171450" indent="-171450" algn="ctr" defTabSz="8001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Porte plainte contre l’aide à domicile, son oncle et lance une démarche de mise sous protection de ses parents ;</a:t>
              </a:r>
            </a:p>
            <a:p>
              <a:pPr marL="171450" indent="-171450" algn="ctr" defTabSz="8001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Ne donne plus de nouvelles à ses parents.</a:t>
              </a:r>
            </a:p>
          </p:txBody>
        </p:sp>
      </p:grpSp>
      <p:sp>
        <p:nvSpPr>
          <p:cNvPr id="19" name="Forme libre 18"/>
          <p:cNvSpPr/>
          <p:nvPr/>
        </p:nvSpPr>
        <p:spPr>
          <a:xfrm>
            <a:off x="1986756" y="1332884"/>
            <a:ext cx="6940446" cy="4703477"/>
          </a:xfrm>
          <a:custGeom>
            <a:avLst/>
            <a:gdLst>
              <a:gd name="connsiteX0" fmla="*/ 0 w 4511844"/>
              <a:gd name="connsiteY0" fmla="*/ 320120 h 3201197"/>
              <a:gd name="connsiteX1" fmla="*/ 320120 w 4511844"/>
              <a:gd name="connsiteY1" fmla="*/ 0 h 3201197"/>
              <a:gd name="connsiteX2" fmla="*/ 4191724 w 4511844"/>
              <a:gd name="connsiteY2" fmla="*/ 0 h 3201197"/>
              <a:gd name="connsiteX3" fmla="*/ 4511844 w 4511844"/>
              <a:gd name="connsiteY3" fmla="*/ 320120 h 3201197"/>
              <a:gd name="connsiteX4" fmla="*/ 4511844 w 4511844"/>
              <a:gd name="connsiteY4" fmla="*/ 2881077 h 3201197"/>
              <a:gd name="connsiteX5" fmla="*/ 4191724 w 4511844"/>
              <a:gd name="connsiteY5" fmla="*/ 3201197 h 3201197"/>
              <a:gd name="connsiteX6" fmla="*/ 320120 w 4511844"/>
              <a:gd name="connsiteY6" fmla="*/ 3201197 h 3201197"/>
              <a:gd name="connsiteX7" fmla="*/ 0 w 4511844"/>
              <a:gd name="connsiteY7" fmla="*/ 2881077 h 3201197"/>
              <a:gd name="connsiteX8" fmla="*/ 0 w 4511844"/>
              <a:gd name="connsiteY8" fmla="*/ 320120 h 320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1844" h="3201197">
                <a:moveTo>
                  <a:pt x="0" y="320120"/>
                </a:moveTo>
                <a:cubicBezTo>
                  <a:pt x="0" y="143323"/>
                  <a:pt x="143323" y="0"/>
                  <a:pt x="320120" y="0"/>
                </a:cubicBezTo>
                <a:lnTo>
                  <a:pt x="4191724" y="0"/>
                </a:lnTo>
                <a:cubicBezTo>
                  <a:pt x="4368521" y="0"/>
                  <a:pt x="4511844" y="143323"/>
                  <a:pt x="4511844" y="320120"/>
                </a:cubicBezTo>
                <a:lnTo>
                  <a:pt x="4511844" y="2881077"/>
                </a:lnTo>
                <a:cubicBezTo>
                  <a:pt x="4511844" y="3057874"/>
                  <a:pt x="4368521" y="3201197"/>
                  <a:pt x="4191724" y="3201197"/>
                </a:cubicBezTo>
                <a:lnTo>
                  <a:pt x="320120" y="3201197"/>
                </a:lnTo>
                <a:cubicBezTo>
                  <a:pt x="143323" y="3201197"/>
                  <a:pt x="0" y="3057874"/>
                  <a:pt x="0" y="2881077"/>
                </a:cubicBezTo>
                <a:lnTo>
                  <a:pt x="0" y="3201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676673"/>
              <a:satOff val="-5114"/>
              <a:lumOff val="-1961"/>
              <a:alphaOff val="0"/>
            </a:schemeClr>
          </a:fillRef>
          <a:effectRef idx="0">
            <a:schemeClr val="accent5">
              <a:hueOff val="-3676673"/>
              <a:satOff val="-5114"/>
              <a:lumOff val="-1961"/>
              <a:alphaOff val="0"/>
            </a:schemeClr>
          </a:effectRef>
          <a:fontRef idx="minor">
            <a:schemeClr val="lt1"/>
          </a:fontRef>
        </p:style>
        <p:txBody>
          <a:bodyPr lIns="128050" tIns="128050" rIns="128050" bIns="128050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400" dirty="0"/>
              <a:t>Fils unique de Mr B, ingénieur, chercheur</a:t>
            </a:r>
            <a:r>
              <a:rPr lang="fr-FR" sz="2400" dirty="0" smtClean="0"/>
              <a:t>,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endParaRPr lang="fr-FR" sz="1100" dirty="0"/>
          </a:p>
          <a:p>
            <a:pPr marL="171450" indent="-171450" algn="ctr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Vit en Amérique Latine ;</a:t>
            </a:r>
          </a:p>
          <a:p>
            <a:pPr marL="171450" indent="-171450" algn="ctr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A peu de contact avec ses parents depuis plusieurs années, suite à des problème de justice ;</a:t>
            </a:r>
          </a:p>
          <a:p>
            <a:pPr marL="171450" indent="-171450" algn="ctr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Est venu en France voir ses parents à la demande expresse du médecin </a:t>
            </a:r>
            <a:r>
              <a:rPr lang="fr-FR" dirty="0" smtClean="0"/>
              <a:t>traitant et </a:t>
            </a:r>
            <a:r>
              <a:rPr lang="fr-FR" dirty="0"/>
              <a:t>du SSIAD lors de leur hospitalisation au CH ;</a:t>
            </a:r>
          </a:p>
          <a:p>
            <a:pPr marL="171450" indent="-171450" algn="ctr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Porte plainte contre l’aide à domicile, son oncle et lance une démarche de mise sous protection de ses parents ;</a:t>
            </a:r>
          </a:p>
          <a:p>
            <a:pPr marL="171450" indent="-171450" algn="ctr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Ne donne plus de nouvelles à ses parents.</a:t>
            </a:r>
          </a:p>
        </p:txBody>
      </p:sp>
      <p:sp>
        <p:nvSpPr>
          <p:cNvPr id="26" name="Titre 1"/>
          <p:cNvSpPr txBox="1">
            <a:spLocks/>
          </p:cNvSpPr>
          <p:nvPr/>
        </p:nvSpPr>
        <p:spPr bwMode="auto">
          <a:xfrm>
            <a:off x="7901070" y="194646"/>
            <a:ext cx="3725862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7030A0"/>
                </a:solidFill>
                <a:latin typeface="+mn-lt"/>
              </a:rPr>
              <a:t>PRÉSENTATION DE LA SITUATION</a:t>
            </a:r>
            <a:endParaRPr lang="fr-FR" sz="4000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003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9" grpId="0" animBg="1"/>
      <p:bldP spid="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rme libre 27"/>
          <p:cNvSpPr/>
          <p:nvPr/>
        </p:nvSpPr>
        <p:spPr>
          <a:xfrm>
            <a:off x="1800225" y="3849688"/>
            <a:ext cx="8750300" cy="2755900"/>
          </a:xfrm>
          <a:custGeom>
            <a:avLst/>
            <a:gdLst>
              <a:gd name="connsiteX0" fmla="*/ 0 w 8750773"/>
              <a:gd name="connsiteY0" fmla="*/ 1377810 h 2755619"/>
              <a:gd name="connsiteX1" fmla="*/ 4375387 w 8750773"/>
              <a:gd name="connsiteY1" fmla="*/ 0 h 2755619"/>
              <a:gd name="connsiteX2" fmla="*/ 8750774 w 8750773"/>
              <a:gd name="connsiteY2" fmla="*/ 1377810 h 2755619"/>
              <a:gd name="connsiteX3" fmla="*/ 4375387 w 8750773"/>
              <a:gd name="connsiteY3" fmla="*/ 2755620 h 2755619"/>
              <a:gd name="connsiteX4" fmla="*/ 0 w 8750773"/>
              <a:gd name="connsiteY4" fmla="*/ 1377810 h 275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0773" h="2755619">
                <a:moveTo>
                  <a:pt x="0" y="1377810"/>
                </a:moveTo>
                <a:cubicBezTo>
                  <a:pt x="0" y="616867"/>
                  <a:pt x="1958927" y="0"/>
                  <a:pt x="4375387" y="0"/>
                </a:cubicBezTo>
                <a:cubicBezTo>
                  <a:pt x="6791847" y="0"/>
                  <a:pt x="8750774" y="616867"/>
                  <a:pt x="8750774" y="1377810"/>
                </a:cubicBezTo>
                <a:cubicBezTo>
                  <a:pt x="8750774" y="2138753"/>
                  <a:pt x="6791847" y="2755620"/>
                  <a:pt x="4375387" y="2755620"/>
                </a:cubicBezTo>
                <a:cubicBezTo>
                  <a:pt x="1958927" y="2755620"/>
                  <a:pt x="0" y="2138753"/>
                  <a:pt x="0" y="137781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88506" tIns="410536" rIns="1288506" bIns="410536" spcCol="127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dirty="0">
                <a:solidFill>
                  <a:prstClr val="black"/>
                </a:solidFill>
              </a:rPr>
              <a:t>Mr B, 91 ans, ancien vendeur à domicile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fr-FR" sz="1100" dirty="0">
              <a:solidFill>
                <a:prstClr val="black"/>
              </a:solidFill>
            </a:endParaRP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Vit jusqu’à présent chez lui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S’occupe de son épouse et des aspects matériels grâce à internet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Relation très difficile avec son fils (conflit)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Est en grande perte d’autonomie physique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A une aide à domicile très présente et leur permet ainsi de rester chez eux ;</a:t>
            </a:r>
          </a:p>
          <a:p>
            <a:pPr marL="285750" lvl="0" indent="-2857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prstClr val="black"/>
                </a:solidFill>
              </a:rPr>
              <a:t>Est hospitalisé suite à une bronchopneumopathie, altération état général, fausse route à répétition dans un contexte d’AVC ancien.</a:t>
            </a:r>
          </a:p>
        </p:txBody>
      </p:sp>
      <p:grpSp>
        <p:nvGrpSpPr>
          <p:cNvPr id="29" name="Groupe 28"/>
          <p:cNvGrpSpPr/>
          <p:nvPr/>
        </p:nvGrpSpPr>
        <p:grpSpPr>
          <a:xfrm>
            <a:off x="239713" y="2287588"/>
            <a:ext cx="3494087" cy="3292475"/>
            <a:chOff x="239713" y="2287588"/>
            <a:chExt cx="3494087" cy="3292475"/>
          </a:xfrm>
        </p:grpSpPr>
        <p:sp>
          <p:nvSpPr>
            <p:cNvPr id="30" name="Flèche gauche 29"/>
            <p:cNvSpPr/>
            <p:nvPr/>
          </p:nvSpPr>
          <p:spPr>
            <a:xfrm rot="14311115">
              <a:off x="1600994" y="4312444"/>
              <a:ext cx="1749425" cy="785813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orme libre 30"/>
            <p:cNvSpPr/>
            <p:nvPr/>
          </p:nvSpPr>
          <p:spPr>
            <a:xfrm>
              <a:off x="239713" y="2287588"/>
              <a:ext cx="3494087" cy="2093912"/>
            </a:xfrm>
            <a:custGeom>
              <a:avLst/>
              <a:gdLst>
                <a:gd name="connsiteX0" fmla="*/ 0 w 3494212"/>
                <a:gd name="connsiteY0" fmla="*/ 209427 h 2094270"/>
                <a:gd name="connsiteX1" fmla="*/ 209427 w 3494212"/>
                <a:gd name="connsiteY1" fmla="*/ 0 h 2094270"/>
                <a:gd name="connsiteX2" fmla="*/ 3284785 w 3494212"/>
                <a:gd name="connsiteY2" fmla="*/ 0 h 2094270"/>
                <a:gd name="connsiteX3" fmla="*/ 3494212 w 3494212"/>
                <a:gd name="connsiteY3" fmla="*/ 209427 h 2094270"/>
                <a:gd name="connsiteX4" fmla="*/ 3494212 w 3494212"/>
                <a:gd name="connsiteY4" fmla="*/ 1884843 h 2094270"/>
                <a:gd name="connsiteX5" fmla="*/ 3284785 w 3494212"/>
                <a:gd name="connsiteY5" fmla="*/ 2094270 h 2094270"/>
                <a:gd name="connsiteX6" fmla="*/ 209427 w 3494212"/>
                <a:gd name="connsiteY6" fmla="*/ 2094270 h 2094270"/>
                <a:gd name="connsiteX7" fmla="*/ 0 w 3494212"/>
                <a:gd name="connsiteY7" fmla="*/ 1884843 h 2094270"/>
                <a:gd name="connsiteX8" fmla="*/ 0 w 3494212"/>
                <a:gd name="connsiteY8" fmla="*/ 209427 h 209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4212" h="2094270">
                  <a:moveTo>
                    <a:pt x="0" y="209427"/>
                  </a:moveTo>
                  <a:cubicBezTo>
                    <a:pt x="0" y="93764"/>
                    <a:pt x="93764" y="0"/>
                    <a:pt x="209427" y="0"/>
                  </a:cubicBezTo>
                  <a:lnTo>
                    <a:pt x="3284785" y="0"/>
                  </a:lnTo>
                  <a:cubicBezTo>
                    <a:pt x="3400448" y="0"/>
                    <a:pt x="3494212" y="93764"/>
                    <a:pt x="3494212" y="209427"/>
                  </a:cubicBezTo>
                  <a:lnTo>
                    <a:pt x="3494212" y="1884843"/>
                  </a:lnTo>
                  <a:cubicBezTo>
                    <a:pt x="3494212" y="2000506"/>
                    <a:pt x="3400448" y="2094270"/>
                    <a:pt x="3284785" y="2094270"/>
                  </a:cubicBezTo>
                  <a:lnTo>
                    <a:pt x="209427" y="2094270"/>
                  </a:lnTo>
                  <a:cubicBezTo>
                    <a:pt x="93764" y="2094270"/>
                    <a:pt x="0" y="2000506"/>
                    <a:pt x="0" y="1884843"/>
                  </a:cubicBezTo>
                  <a:lnTo>
                    <a:pt x="0" y="20942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2294" tIns="82294" rIns="82294" bIns="82294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dirty="0"/>
                <a:t>Mme B, 92 ans, ancienne sténo dactylo,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Maintenue à domicile grâce à son mari, une aide à domicile et le SSIAD ;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Démence de type Alzheimer évoluée ; 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Dépendante dans les gestes de la vie quotidienne ;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Communique par des sourires et des cris ;</a:t>
              </a:r>
            </a:p>
            <a:p>
              <a:pPr marL="285750" indent="-2857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Accompagne son mari au CH , faute de pouvoir rester seule à domicile, et déclenche une pneumopathie d’inhalation  au CH.</a:t>
              </a:r>
            </a:p>
          </p:txBody>
        </p:sp>
      </p:grpSp>
      <p:sp>
        <p:nvSpPr>
          <p:cNvPr id="23" name="Rectangle à coins arrondis 22"/>
          <p:cNvSpPr/>
          <p:nvPr/>
        </p:nvSpPr>
        <p:spPr>
          <a:xfrm>
            <a:off x="-434715" y="2128603"/>
            <a:ext cx="6475751" cy="5471410"/>
          </a:xfrm>
          <a:prstGeom prst="round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e 37"/>
          <p:cNvGrpSpPr/>
          <p:nvPr/>
        </p:nvGrpSpPr>
        <p:grpSpPr>
          <a:xfrm>
            <a:off x="8334531" y="1546584"/>
            <a:ext cx="3857469" cy="4048209"/>
            <a:chOff x="7680325" y="1300079"/>
            <a:chExt cx="4511675" cy="4048209"/>
          </a:xfrm>
        </p:grpSpPr>
        <p:sp>
          <p:nvSpPr>
            <p:cNvPr id="39" name="Flèche gauche 38"/>
            <p:cNvSpPr/>
            <p:nvPr/>
          </p:nvSpPr>
          <p:spPr>
            <a:xfrm rot="17070270">
              <a:off x="8878887" y="4098926"/>
              <a:ext cx="1712913" cy="785812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3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3"/>
                <a:satOff val="-5114"/>
                <a:lumOff val="-1961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Forme libre 39"/>
            <p:cNvSpPr/>
            <p:nvPr/>
          </p:nvSpPr>
          <p:spPr>
            <a:xfrm>
              <a:off x="7680325" y="1300079"/>
              <a:ext cx="4511675" cy="3200400"/>
            </a:xfrm>
            <a:custGeom>
              <a:avLst/>
              <a:gdLst>
                <a:gd name="connsiteX0" fmla="*/ 0 w 4511844"/>
                <a:gd name="connsiteY0" fmla="*/ 320120 h 3201197"/>
                <a:gd name="connsiteX1" fmla="*/ 320120 w 4511844"/>
                <a:gd name="connsiteY1" fmla="*/ 0 h 3201197"/>
                <a:gd name="connsiteX2" fmla="*/ 4191724 w 4511844"/>
                <a:gd name="connsiteY2" fmla="*/ 0 h 3201197"/>
                <a:gd name="connsiteX3" fmla="*/ 4511844 w 4511844"/>
                <a:gd name="connsiteY3" fmla="*/ 320120 h 3201197"/>
                <a:gd name="connsiteX4" fmla="*/ 4511844 w 4511844"/>
                <a:gd name="connsiteY4" fmla="*/ 2881077 h 3201197"/>
                <a:gd name="connsiteX5" fmla="*/ 4191724 w 4511844"/>
                <a:gd name="connsiteY5" fmla="*/ 3201197 h 3201197"/>
                <a:gd name="connsiteX6" fmla="*/ 320120 w 4511844"/>
                <a:gd name="connsiteY6" fmla="*/ 3201197 h 3201197"/>
                <a:gd name="connsiteX7" fmla="*/ 0 w 4511844"/>
                <a:gd name="connsiteY7" fmla="*/ 2881077 h 3201197"/>
                <a:gd name="connsiteX8" fmla="*/ 0 w 4511844"/>
                <a:gd name="connsiteY8" fmla="*/ 320120 h 3201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1844" h="3201197">
                  <a:moveTo>
                    <a:pt x="0" y="320120"/>
                  </a:moveTo>
                  <a:cubicBezTo>
                    <a:pt x="0" y="143323"/>
                    <a:pt x="143323" y="0"/>
                    <a:pt x="320120" y="0"/>
                  </a:cubicBezTo>
                  <a:lnTo>
                    <a:pt x="4191724" y="0"/>
                  </a:lnTo>
                  <a:cubicBezTo>
                    <a:pt x="4368521" y="0"/>
                    <a:pt x="4511844" y="143323"/>
                    <a:pt x="4511844" y="320120"/>
                  </a:cubicBezTo>
                  <a:lnTo>
                    <a:pt x="4511844" y="2881077"/>
                  </a:lnTo>
                  <a:cubicBezTo>
                    <a:pt x="4511844" y="3057874"/>
                    <a:pt x="4368521" y="3201197"/>
                    <a:pt x="4191724" y="3201197"/>
                  </a:cubicBezTo>
                  <a:lnTo>
                    <a:pt x="320120" y="3201197"/>
                  </a:lnTo>
                  <a:cubicBezTo>
                    <a:pt x="143323" y="3201197"/>
                    <a:pt x="0" y="3057874"/>
                    <a:pt x="0" y="2881077"/>
                  </a:cubicBezTo>
                  <a:lnTo>
                    <a:pt x="0" y="32012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3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3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  <p:txBody>
            <a:bodyPr lIns="128050" tIns="128050" rIns="128050" bIns="12805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dirty="0"/>
                <a:t>Fils unique de Mr B, ingénieur, chercheur,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sz="800" dirty="0"/>
            </a:p>
            <a:p>
              <a:pPr marL="171450" indent="-171450" algn="ctr" defTabSz="8001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Vit en Amérique Latine ;</a:t>
              </a:r>
            </a:p>
            <a:p>
              <a:pPr marL="171450" indent="-171450" algn="ctr" defTabSz="8001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A peu de contact avec ses parents depuis plusieurs années, suite à des problème de justice ;</a:t>
              </a:r>
            </a:p>
            <a:p>
              <a:pPr marL="171450" indent="-171450" algn="ctr" defTabSz="8001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Est venu en France voir ses parents à la demande expresse du médecin traitant, du SSIAD lors de leur hospitalisation au CH ;</a:t>
              </a:r>
            </a:p>
            <a:p>
              <a:pPr marL="171450" indent="-171450" algn="ctr" defTabSz="8001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Porte plainte contre l’aide à domicile, son oncle et lance une démarche de mise sous protection de ses parents ;</a:t>
              </a:r>
            </a:p>
            <a:p>
              <a:pPr marL="171450" indent="-171450" algn="ctr" defTabSz="80010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Ne donne plus de nouvelles à ses parents.</a:t>
              </a:r>
            </a:p>
          </p:txBody>
        </p:sp>
      </p:grpSp>
      <p:sp>
        <p:nvSpPr>
          <p:cNvPr id="24" name="Rectangle à coins arrondis 23"/>
          <p:cNvSpPr/>
          <p:nvPr/>
        </p:nvSpPr>
        <p:spPr>
          <a:xfrm>
            <a:off x="6041036" y="1396139"/>
            <a:ext cx="6940446" cy="6353776"/>
          </a:xfrm>
          <a:prstGeom prst="round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5" name="Groupe 34"/>
          <p:cNvGrpSpPr/>
          <p:nvPr/>
        </p:nvGrpSpPr>
        <p:grpSpPr>
          <a:xfrm>
            <a:off x="3941763" y="541338"/>
            <a:ext cx="2924175" cy="3813175"/>
            <a:chOff x="3941763" y="541338"/>
            <a:chExt cx="2924175" cy="3813175"/>
          </a:xfrm>
        </p:grpSpPr>
        <p:sp>
          <p:nvSpPr>
            <p:cNvPr id="36" name="Flèche gauche 35"/>
            <p:cNvSpPr/>
            <p:nvPr/>
          </p:nvSpPr>
          <p:spPr>
            <a:xfrm rot="15381978">
              <a:off x="4157662" y="2508251"/>
              <a:ext cx="2906713" cy="78581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DD6DCD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5"/>
                <a:satOff val="-10228"/>
                <a:lumOff val="-3922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orme libre 36"/>
            <p:cNvSpPr/>
            <p:nvPr/>
          </p:nvSpPr>
          <p:spPr>
            <a:xfrm>
              <a:off x="3941763" y="541338"/>
              <a:ext cx="2924175" cy="3011487"/>
            </a:xfrm>
            <a:custGeom>
              <a:avLst/>
              <a:gdLst>
                <a:gd name="connsiteX0" fmla="*/ 0 w 2925199"/>
                <a:gd name="connsiteY0" fmla="*/ 292520 h 3011540"/>
                <a:gd name="connsiteX1" fmla="*/ 292520 w 2925199"/>
                <a:gd name="connsiteY1" fmla="*/ 0 h 3011540"/>
                <a:gd name="connsiteX2" fmla="*/ 2632679 w 2925199"/>
                <a:gd name="connsiteY2" fmla="*/ 0 h 3011540"/>
                <a:gd name="connsiteX3" fmla="*/ 2925199 w 2925199"/>
                <a:gd name="connsiteY3" fmla="*/ 292520 h 3011540"/>
                <a:gd name="connsiteX4" fmla="*/ 2925199 w 2925199"/>
                <a:gd name="connsiteY4" fmla="*/ 2719020 h 3011540"/>
                <a:gd name="connsiteX5" fmla="*/ 2632679 w 2925199"/>
                <a:gd name="connsiteY5" fmla="*/ 3011540 h 3011540"/>
                <a:gd name="connsiteX6" fmla="*/ 292520 w 2925199"/>
                <a:gd name="connsiteY6" fmla="*/ 3011540 h 3011540"/>
                <a:gd name="connsiteX7" fmla="*/ 0 w 2925199"/>
                <a:gd name="connsiteY7" fmla="*/ 2719020 h 3011540"/>
                <a:gd name="connsiteX8" fmla="*/ 0 w 2925199"/>
                <a:gd name="connsiteY8" fmla="*/ 292520 h 3011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5199" h="3011540">
                  <a:moveTo>
                    <a:pt x="0" y="292520"/>
                  </a:moveTo>
                  <a:cubicBezTo>
                    <a:pt x="0" y="130966"/>
                    <a:pt x="130966" y="0"/>
                    <a:pt x="292520" y="0"/>
                  </a:cubicBezTo>
                  <a:lnTo>
                    <a:pt x="2632679" y="0"/>
                  </a:lnTo>
                  <a:cubicBezTo>
                    <a:pt x="2794233" y="0"/>
                    <a:pt x="2925199" y="130966"/>
                    <a:pt x="2925199" y="292520"/>
                  </a:cubicBezTo>
                  <a:lnTo>
                    <a:pt x="2925199" y="2719020"/>
                  </a:lnTo>
                  <a:cubicBezTo>
                    <a:pt x="2925199" y="2880574"/>
                    <a:pt x="2794233" y="3011540"/>
                    <a:pt x="2632679" y="3011540"/>
                  </a:cubicBezTo>
                  <a:lnTo>
                    <a:pt x="292520" y="3011540"/>
                  </a:lnTo>
                  <a:cubicBezTo>
                    <a:pt x="130966" y="3011540"/>
                    <a:pt x="0" y="2880574"/>
                    <a:pt x="0" y="2719020"/>
                  </a:cubicBezTo>
                  <a:lnTo>
                    <a:pt x="0" y="292520"/>
                  </a:lnTo>
                  <a:close/>
                </a:path>
              </a:pathLst>
            </a:custGeom>
            <a:solidFill>
              <a:srgbClr val="DD6DC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7353345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lIns="106631" tIns="106631" rIns="106631" bIns="106631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dirty="0"/>
                <a:t>Mme V, aide à domicile,</a:t>
              </a:r>
            </a:p>
            <a:p>
              <a:pPr marL="171450" indent="-1714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Intervient au domicile du couple depuis plus de 3 ans (24K€/an) ;</a:t>
              </a:r>
            </a:p>
            <a:p>
              <a:pPr marL="171450" indent="-1714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Vient au domicile plus de 6h/jour et est disponible 7j/7, (et 24H/24 en cas de besoin) ;</a:t>
              </a:r>
            </a:p>
            <a:p>
              <a:pPr marL="171450" indent="-1714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Stimule le couple dans la vie de tous les jours ;</a:t>
              </a:r>
            </a:p>
            <a:p>
              <a:pPr marL="171450" indent="-1714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Complicité avec le couple ;</a:t>
              </a:r>
            </a:p>
            <a:p>
              <a:pPr marL="171450" indent="-171450" algn="ctr" defTabSz="488950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fr-FR" sz="1100" dirty="0"/>
                <a:t>Au SSR, vient voir le couple tous les soirs.</a:t>
              </a:r>
            </a:p>
          </p:txBody>
        </p:sp>
      </p:grpSp>
      <p:sp>
        <p:nvSpPr>
          <p:cNvPr id="22" name="Forme libre 21"/>
          <p:cNvSpPr/>
          <p:nvPr/>
        </p:nvSpPr>
        <p:spPr>
          <a:xfrm>
            <a:off x="3733800" y="1300079"/>
            <a:ext cx="3941795" cy="4682793"/>
          </a:xfrm>
          <a:custGeom>
            <a:avLst/>
            <a:gdLst>
              <a:gd name="connsiteX0" fmla="*/ 0 w 2925199"/>
              <a:gd name="connsiteY0" fmla="*/ 292520 h 3011540"/>
              <a:gd name="connsiteX1" fmla="*/ 292520 w 2925199"/>
              <a:gd name="connsiteY1" fmla="*/ 0 h 3011540"/>
              <a:gd name="connsiteX2" fmla="*/ 2632679 w 2925199"/>
              <a:gd name="connsiteY2" fmla="*/ 0 h 3011540"/>
              <a:gd name="connsiteX3" fmla="*/ 2925199 w 2925199"/>
              <a:gd name="connsiteY3" fmla="*/ 292520 h 3011540"/>
              <a:gd name="connsiteX4" fmla="*/ 2925199 w 2925199"/>
              <a:gd name="connsiteY4" fmla="*/ 2719020 h 3011540"/>
              <a:gd name="connsiteX5" fmla="*/ 2632679 w 2925199"/>
              <a:gd name="connsiteY5" fmla="*/ 3011540 h 3011540"/>
              <a:gd name="connsiteX6" fmla="*/ 292520 w 2925199"/>
              <a:gd name="connsiteY6" fmla="*/ 3011540 h 3011540"/>
              <a:gd name="connsiteX7" fmla="*/ 0 w 2925199"/>
              <a:gd name="connsiteY7" fmla="*/ 2719020 h 3011540"/>
              <a:gd name="connsiteX8" fmla="*/ 0 w 2925199"/>
              <a:gd name="connsiteY8" fmla="*/ 292520 h 301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5199" h="3011540">
                <a:moveTo>
                  <a:pt x="0" y="292520"/>
                </a:moveTo>
                <a:cubicBezTo>
                  <a:pt x="0" y="130966"/>
                  <a:pt x="130966" y="0"/>
                  <a:pt x="292520" y="0"/>
                </a:cubicBezTo>
                <a:lnTo>
                  <a:pt x="2632679" y="0"/>
                </a:lnTo>
                <a:cubicBezTo>
                  <a:pt x="2794233" y="0"/>
                  <a:pt x="2925199" y="130966"/>
                  <a:pt x="2925199" y="292520"/>
                </a:cubicBezTo>
                <a:lnTo>
                  <a:pt x="2925199" y="2719020"/>
                </a:lnTo>
                <a:cubicBezTo>
                  <a:pt x="2925199" y="2880574"/>
                  <a:pt x="2794233" y="3011540"/>
                  <a:pt x="2632679" y="3011540"/>
                </a:cubicBezTo>
                <a:lnTo>
                  <a:pt x="292520" y="3011540"/>
                </a:lnTo>
                <a:cubicBezTo>
                  <a:pt x="130966" y="3011540"/>
                  <a:pt x="0" y="2880574"/>
                  <a:pt x="0" y="2719020"/>
                </a:cubicBezTo>
                <a:lnTo>
                  <a:pt x="0" y="292520"/>
                </a:lnTo>
                <a:close/>
              </a:path>
            </a:pathLst>
          </a:custGeom>
          <a:solidFill>
            <a:srgbClr val="DD6D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7353345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lIns="106631" tIns="106631" rIns="106631" bIns="106631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400" dirty="0"/>
              <a:t>Mme V, aide à domicile,</a:t>
            </a:r>
          </a:p>
          <a:p>
            <a:pPr marL="171450" indent="-1714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Intervient au domicile du couple depuis plus de </a:t>
            </a:r>
            <a:r>
              <a:rPr lang="fr-FR" dirty="0" smtClean="0"/>
              <a:t>3 ans (24K€/an) </a:t>
            </a:r>
            <a:r>
              <a:rPr lang="fr-FR" dirty="0"/>
              <a:t>;</a:t>
            </a:r>
          </a:p>
          <a:p>
            <a:pPr marL="171450" indent="-1714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Vient au domicile plus de 6h/jour et est disponible 7j/7, (et 24H/24 en cas de besoin) ;</a:t>
            </a:r>
          </a:p>
          <a:p>
            <a:pPr marL="171450" indent="-1714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Stimule </a:t>
            </a:r>
            <a:r>
              <a:rPr lang="fr-FR" dirty="0"/>
              <a:t>le couple dans la vie de tous les jours ;</a:t>
            </a:r>
          </a:p>
          <a:p>
            <a:pPr marL="171450" indent="-1714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Complicité avec le couple ;</a:t>
            </a:r>
          </a:p>
          <a:p>
            <a:pPr marL="171450" indent="-171450" algn="ctr" defTabSz="48895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Au SSR, vient voir le couple tous les </a:t>
            </a:r>
            <a:r>
              <a:rPr lang="fr-FR" dirty="0" smtClean="0"/>
              <a:t>soirs.</a:t>
            </a:r>
            <a:endParaRPr lang="fr-FR" dirty="0"/>
          </a:p>
        </p:txBody>
      </p:sp>
      <p:sp>
        <p:nvSpPr>
          <p:cNvPr id="17" name="Titre 1"/>
          <p:cNvSpPr txBox="1">
            <a:spLocks/>
          </p:cNvSpPr>
          <p:nvPr/>
        </p:nvSpPr>
        <p:spPr bwMode="auto">
          <a:xfrm>
            <a:off x="7901070" y="194646"/>
            <a:ext cx="3725862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7030A0"/>
                </a:solidFill>
                <a:latin typeface="+mn-lt"/>
              </a:rPr>
              <a:t>PRÉSENTATION DE LA SITUATION</a:t>
            </a:r>
            <a:endParaRPr lang="fr-FR" sz="4000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698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2" grpId="0" animBg="1"/>
      <p:bldP spid="2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8277601" y="281997"/>
            <a:ext cx="3629025" cy="1325563"/>
          </a:xfrm>
        </p:spPr>
        <p:txBody>
          <a:bodyPr/>
          <a:lstStyle/>
          <a:p>
            <a:pPr algn="ctr" eaLnBrk="1" hangingPunct="1"/>
            <a:r>
              <a:rPr lang="fr-FR" altLang="fr-FR" dirty="0" smtClean="0">
                <a:solidFill>
                  <a:srgbClr val="800080"/>
                </a:solidFill>
                <a:latin typeface="+mn-lt"/>
              </a:rPr>
              <a:t>LES AUTRES ACTEURS</a:t>
            </a:r>
          </a:p>
        </p:txBody>
      </p:sp>
      <p:sp>
        <p:nvSpPr>
          <p:cNvPr id="3" name="Forme libre 2"/>
          <p:cNvSpPr/>
          <p:nvPr/>
        </p:nvSpPr>
        <p:spPr>
          <a:xfrm>
            <a:off x="4219575" y="1392238"/>
            <a:ext cx="3349625" cy="3349625"/>
          </a:xfrm>
          <a:custGeom>
            <a:avLst/>
            <a:gdLst>
              <a:gd name="connsiteX0" fmla="*/ 0 w 3350229"/>
              <a:gd name="connsiteY0" fmla="*/ 1675115 h 3350229"/>
              <a:gd name="connsiteX1" fmla="*/ 1675115 w 3350229"/>
              <a:gd name="connsiteY1" fmla="*/ 0 h 3350229"/>
              <a:gd name="connsiteX2" fmla="*/ 3350230 w 3350229"/>
              <a:gd name="connsiteY2" fmla="*/ 1675115 h 3350229"/>
              <a:gd name="connsiteX3" fmla="*/ 1675115 w 3350229"/>
              <a:gd name="connsiteY3" fmla="*/ 3350230 h 3350229"/>
              <a:gd name="connsiteX4" fmla="*/ 0 w 3350229"/>
              <a:gd name="connsiteY4" fmla="*/ 1675115 h 335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0229" h="3350229">
                <a:moveTo>
                  <a:pt x="0" y="1675115"/>
                </a:moveTo>
                <a:cubicBezTo>
                  <a:pt x="0" y="749975"/>
                  <a:pt x="749975" y="0"/>
                  <a:pt x="1675115" y="0"/>
                </a:cubicBezTo>
                <a:cubicBezTo>
                  <a:pt x="2600255" y="0"/>
                  <a:pt x="3350230" y="749975"/>
                  <a:pt x="3350230" y="1675115"/>
                </a:cubicBezTo>
                <a:cubicBezTo>
                  <a:pt x="3350230" y="2600255"/>
                  <a:pt x="2600255" y="3350230"/>
                  <a:pt x="1675115" y="3350230"/>
                </a:cubicBezTo>
                <a:cubicBezTo>
                  <a:pt x="749975" y="3350230"/>
                  <a:pt x="0" y="2600255"/>
                  <a:pt x="0" y="1675115"/>
                </a:cubicBezTo>
                <a:close/>
              </a:path>
            </a:pathLst>
          </a:custGeom>
          <a:solidFill>
            <a:srgbClr val="DDAC23">
              <a:alpha val="4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570640" tIns="570640" rIns="570640" bIns="570640" spcCol="1270" anchor="ctr"/>
          <a:lstStyle/>
          <a:p>
            <a:pPr algn="ctr" defTabSz="28003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6300" dirty="0"/>
              <a:t>Le couple </a:t>
            </a:r>
          </a:p>
        </p:txBody>
      </p:sp>
      <p:sp>
        <p:nvSpPr>
          <p:cNvPr id="5" name="Forme libre 4"/>
          <p:cNvSpPr/>
          <p:nvPr/>
        </p:nvSpPr>
        <p:spPr>
          <a:xfrm>
            <a:off x="3657601" y="122238"/>
            <a:ext cx="3946358" cy="2019383"/>
          </a:xfrm>
          <a:custGeom>
            <a:avLst/>
            <a:gdLst>
              <a:gd name="connsiteX0" fmla="*/ 0 w 3450301"/>
              <a:gd name="connsiteY0" fmla="*/ 820145 h 1640289"/>
              <a:gd name="connsiteX1" fmla="*/ 1725151 w 3450301"/>
              <a:gd name="connsiteY1" fmla="*/ 0 h 1640289"/>
              <a:gd name="connsiteX2" fmla="*/ 3450302 w 3450301"/>
              <a:gd name="connsiteY2" fmla="*/ 820145 h 1640289"/>
              <a:gd name="connsiteX3" fmla="*/ 1725151 w 3450301"/>
              <a:gd name="connsiteY3" fmla="*/ 1640290 h 1640289"/>
              <a:gd name="connsiteX4" fmla="*/ 0 w 3450301"/>
              <a:gd name="connsiteY4" fmla="*/ 820145 h 1640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0301" h="1640289">
                <a:moveTo>
                  <a:pt x="0" y="820145"/>
                </a:moveTo>
                <a:cubicBezTo>
                  <a:pt x="0" y="367191"/>
                  <a:pt x="772376" y="0"/>
                  <a:pt x="1725151" y="0"/>
                </a:cubicBezTo>
                <a:cubicBezTo>
                  <a:pt x="2677926" y="0"/>
                  <a:pt x="3450302" y="367191"/>
                  <a:pt x="3450302" y="820145"/>
                </a:cubicBezTo>
                <a:cubicBezTo>
                  <a:pt x="3450302" y="1273099"/>
                  <a:pt x="2677926" y="1640290"/>
                  <a:pt x="1725151" y="1640290"/>
                </a:cubicBezTo>
                <a:cubicBezTo>
                  <a:pt x="772376" y="1640290"/>
                  <a:pt x="0" y="1273099"/>
                  <a:pt x="0" y="82014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523065" tIns="257995" rIns="523065" bIns="25799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600" b="1" dirty="0">
                <a:solidFill>
                  <a:srgbClr val="FF0000"/>
                </a:solidFill>
              </a:rPr>
              <a:t>Le frère de Mr </a:t>
            </a:r>
            <a:r>
              <a:rPr lang="fr-FR" sz="1600" b="1" dirty="0" smtClean="0">
                <a:solidFill>
                  <a:srgbClr val="FF0000"/>
                </a:solidFill>
              </a:rPr>
              <a:t>B, </a:t>
            </a:r>
            <a:r>
              <a:rPr lang="fr-FR" sz="1400" dirty="0" smtClean="0"/>
              <a:t>qui vit à proximité, soutient les désirs du patient.</a:t>
            </a:r>
            <a:endParaRPr lang="fr-FR" sz="1400" dirty="0"/>
          </a:p>
        </p:txBody>
      </p:sp>
      <p:sp>
        <p:nvSpPr>
          <p:cNvPr id="6" name="Forme libre 5"/>
          <p:cNvSpPr/>
          <p:nvPr/>
        </p:nvSpPr>
        <p:spPr>
          <a:xfrm>
            <a:off x="6966034" y="1353051"/>
            <a:ext cx="2623134" cy="2256422"/>
          </a:xfrm>
          <a:custGeom>
            <a:avLst/>
            <a:gdLst>
              <a:gd name="connsiteX0" fmla="*/ 0 w 2006603"/>
              <a:gd name="connsiteY0" fmla="*/ 1317411 h 2634821"/>
              <a:gd name="connsiteX1" fmla="*/ 1003302 w 2006603"/>
              <a:gd name="connsiteY1" fmla="*/ 0 h 2634821"/>
              <a:gd name="connsiteX2" fmla="*/ 2006604 w 2006603"/>
              <a:gd name="connsiteY2" fmla="*/ 1317411 h 2634821"/>
              <a:gd name="connsiteX3" fmla="*/ 1003302 w 2006603"/>
              <a:gd name="connsiteY3" fmla="*/ 2634822 h 2634821"/>
              <a:gd name="connsiteX4" fmla="*/ 0 w 2006603"/>
              <a:gd name="connsiteY4" fmla="*/ 1317411 h 263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6603" h="2634821">
                <a:moveTo>
                  <a:pt x="0" y="1317411"/>
                </a:moveTo>
                <a:cubicBezTo>
                  <a:pt x="0" y="589825"/>
                  <a:pt x="449194" y="0"/>
                  <a:pt x="1003302" y="0"/>
                </a:cubicBezTo>
                <a:cubicBezTo>
                  <a:pt x="1557410" y="0"/>
                  <a:pt x="2006604" y="589825"/>
                  <a:pt x="2006604" y="1317411"/>
                </a:cubicBezTo>
                <a:cubicBezTo>
                  <a:pt x="2006604" y="2044997"/>
                  <a:pt x="1557410" y="2634822"/>
                  <a:pt x="1003302" y="2634822"/>
                </a:cubicBezTo>
                <a:cubicBezTo>
                  <a:pt x="449194" y="2634822"/>
                  <a:pt x="0" y="2044997"/>
                  <a:pt x="0" y="131741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311640" tIns="403641" rIns="311640" bIns="403641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600" b="1" dirty="0">
                <a:solidFill>
                  <a:srgbClr val="FF0000"/>
                </a:solidFill>
              </a:rPr>
              <a:t>La belle sœur de Mr B </a:t>
            </a:r>
            <a:r>
              <a:rPr lang="fr-FR" sz="1400" dirty="0"/>
              <a:t>qui soutient </a:t>
            </a:r>
            <a:r>
              <a:rPr lang="fr-FR" sz="1400" dirty="0" smtClean="0"/>
              <a:t>le couple.</a:t>
            </a:r>
            <a:endParaRPr lang="fr-FR" sz="1400" dirty="0"/>
          </a:p>
        </p:txBody>
      </p:sp>
      <p:sp>
        <p:nvSpPr>
          <p:cNvPr id="7" name="Forme libre 6"/>
          <p:cNvSpPr/>
          <p:nvPr/>
        </p:nvSpPr>
        <p:spPr>
          <a:xfrm>
            <a:off x="6363035" y="3680827"/>
            <a:ext cx="3392488" cy="2414588"/>
          </a:xfrm>
          <a:custGeom>
            <a:avLst/>
            <a:gdLst>
              <a:gd name="connsiteX0" fmla="*/ 0 w 3392124"/>
              <a:gd name="connsiteY0" fmla="*/ 1207331 h 2414661"/>
              <a:gd name="connsiteX1" fmla="*/ 1696062 w 3392124"/>
              <a:gd name="connsiteY1" fmla="*/ 0 h 2414661"/>
              <a:gd name="connsiteX2" fmla="*/ 3392124 w 3392124"/>
              <a:gd name="connsiteY2" fmla="*/ 1207331 h 2414661"/>
              <a:gd name="connsiteX3" fmla="*/ 1696062 w 3392124"/>
              <a:gd name="connsiteY3" fmla="*/ 2414662 h 2414661"/>
              <a:gd name="connsiteX4" fmla="*/ 0 w 3392124"/>
              <a:gd name="connsiteY4" fmla="*/ 1207331 h 2414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2124" h="2414661">
                <a:moveTo>
                  <a:pt x="0" y="1207331"/>
                </a:moveTo>
                <a:cubicBezTo>
                  <a:pt x="0" y="540541"/>
                  <a:pt x="759353" y="0"/>
                  <a:pt x="1696062" y="0"/>
                </a:cubicBezTo>
                <a:cubicBezTo>
                  <a:pt x="2632771" y="0"/>
                  <a:pt x="3392124" y="540541"/>
                  <a:pt x="3392124" y="1207331"/>
                </a:cubicBezTo>
                <a:cubicBezTo>
                  <a:pt x="3392124" y="1874121"/>
                  <a:pt x="2632771" y="2414662"/>
                  <a:pt x="1696062" y="2414662"/>
                </a:cubicBezTo>
                <a:cubicBezTo>
                  <a:pt x="759353" y="2414662"/>
                  <a:pt x="0" y="1874121"/>
                  <a:pt x="0" y="120733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514545" tIns="371399" rIns="514545" bIns="371399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600" b="1" dirty="0">
                <a:solidFill>
                  <a:srgbClr val="FF0000"/>
                </a:solidFill>
              </a:rPr>
              <a:t>Les </a:t>
            </a:r>
            <a:r>
              <a:rPr lang="fr-FR" sz="1600" b="1" dirty="0" smtClean="0">
                <a:solidFill>
                  <a:srgbClr val="FF0000"/>
                </a:solidFill>
              </a:rPr>
              <a:t>2 </a:t>
            </a:r>
            <a:r>
              <a:rPr lang="fr-FR" sz="1600" b="1" dirty="0">
                <a:solidFill>
                  <a:srgbClr val="FF0000"/>
                </a:solidFill>
              </a:rPr>
              <a:t>sœurs de Mr </a:t>
            </a:r>
            <a:r>
              <a:rPr lang="fr-FR" sz="1600" b="1" dirty="0" smtClean="0">
                <a:solidFill>
                  <a:srgbClr val="FF0000"/>
                </a:solidFill>
              </a:rPr>
              <a:t>B :</a:t>
            </a:r>
          </a:p>
          <a:p>
            <a:pPr marL="285750" indent="-285750" defTabSz="6223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400" dirty="0" smtClean="0"/>
              <a:t>se </a:t>
            </a:r>
            <a:r>
              <a:rPr lang="fr-FR" sz="1400" dirty="0"/>
              <a:t>rangent du côté du </a:t>
            </a:r>
            <a:r>
              <a:rPr lang="fr-FR" sz="1400" dirty="0" smtClean="0"/>
              <a:t>fils ;</a:t>
            </a:r>
          </a:p>
          <a:p>
            <a:pPr marL="285750" indent="-285750" defTabSz="6223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400" dirty="0" smtClean="0"/>
              <a:t>apparaissent </a:t>
            </a:r>
            <a:r>
              <a:rPr lang="fr-FR" sz="1400" dirty="0"/>
              <a:t>pour Mr B comme des espionnes </a:t>
            </a:r>
            <a:r>
              <a:rPr lang="fr-FR" sz="1400" dirty="0" smtClean="0"/>
              <a:t> ;</a:t>
            </a:r>
          </a:p>
          <a:p>
            <a:pPr marL="285750" indent="-285750" defTabSz="6223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400" dirty="0" smtClean="0"/>
              <a:t>Mr B ne veut plus les voir et donc leurs visites sont très rares.</a:t>
            </a:r>
            <a:endParaRPr lang="fr-FR" sz="1400" dirty="0"/>
          </a:p>
        </p:txBody>
      </p:sp>
      <p:sp>
        <p:nvSpPr>
          <p:cNvPr id="8" name="Forme libre 7"/>
          <p:cNvSpPr/>
          <p:nvPr/>
        </p:nvSpPr>
        <p:spPr>
          <a:xfrm>
            <a:off x="3188368" y="4259178"/>
            <a:ext cx="3031624" cy="1961150"/>
          </a:xfrm>
          <a:custGeom>
            <a:avLst/>
            <a:gdLst>
              <a:gd name="connsiteX0" fmla="*/ 0 w 1936416"/>
              <a:gd name="connsiteY0" fmla="*/ 1144087 h 2288173"/>
              <a:gd name="connsiteX1" fmla="*/ 968208 w 1936416"/>
              <a:gd name="connsiteY1" fmla="*/ 0 h 2288173"/>
              <a:gd name="connsiteX2" fmla="*/ 1936416 w 1936416"/>
              <a:gd name="connsiteY2" fmla="*/ 1144087 h 2288173"/>
              <a:gd name="connsiteX3" fmla="*/ 968208 w 1936416"/>
              <a:gd name="connsiteY3" fmla="*/ 2288174 h 2288173"/>
              <a:gd name="connsiteX4" fmla="*/ 0 w 1936416"/>
              <a:gd name="connsiteY4" fmla="*/ 1144087 h 228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416" h="2288173">
                <a:moveTo>
                  <a:pt x="0" y="1144087"/>
                </a:moveTo>
                <a:cubicBezTo>
                  <a:pt x="0" y="512225"/>
                  <a:pt x="433481" y="0"/>
                  <a:pt x="968208" y="0"/>
                </a:cubicBezTo>
                <a:cubicBezTo>
                  <a:pt x="1502935" y="0"/>
                  <a:pt x="1936416" y="512225"/>
                  <a:pt x="1936416" y="1144087"/>
                </a:cubicBezTo>
                <a:cubicBezTo>
                  <a:pt x="1936416" y="1775949"/>
                  <a:pt x="1502935" y="2288174"/>
                  <a:pt x="968208" y="2288174"/>
                </a:cubicBezTo>
                <a:cubicBezTo>
                  <a:pt x="433481" y="2288174"/>
                  <a:pt x="0" y="1775949"/>
                  <a:pt x="0" y="114408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301362" tIns="352875" rIns="301362" bIns="35287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600" b="1" dirty="0">
                <a:solidFill>
                  <a:srgbClr val="FF0000"/>
                </a:solidFill>
              </a:rPr>
              <a:t>Le </a:t>
            </a:r>
            <a:r>
              <a:rPr lang="fr-FR" sz="1600" b="1" dirty="0" smtClean="0">
                <a:solidFill>
                  <a:srgbClr val="FF0000"/>
                </a:solidFill>
              </a:rPr>
              <a:t>jardinier : </a:t>
            </a:r>
            <a:r>
              <a:rPr lang="fr-FR" sz="1400" dirty="0" smtClean="0"/>
              <a:t> </a:t>
            </a:r>
          </a:p>
          <a:p>
            <a:pPr marL="285750" indent="-285750" algn="ctr" defTabSz="6223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400" dirty="0" smtClean="0"/>
              <a:t>a </a:t>
            </a:r>
            <a:r>
              <a:rPr lang="fr-FR" sz="1400" dirty="0"/>
              <a:t>accès à la </a:t>
            </a:r>
            <a:r>
              <a:rPr lang="fr-FR" sz="1400" dirty="0" smtClean="0"/>
              <a:t>maison ; </a:t>
            </a:r>
          </a:p>
          <a:p>
            <a:pPr marL="285750" indent="-285750" algn="ctr" defTabSz="6223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400" dirty="0" smtClean="0"/>
              <a:t>traite </a:t>
            </a:r>
            <a:r>
              <a:rPr lang="fr-FR" sz="1400" dirty="0"/>
              <a:t>directement avec le </a:t>
            </a:r>
            <a:r>
              <a:rPr lang="fr-FR" sz="1400" dirty="0" smtClean="0"/>
              <a:t>fils.</a:t>
            </a:r>
            <a:endParaRPr lang="fr-FR" sz="1400" dirty="0"/>
          </a:p>
        </p:txBody>
      </p:sp>
      <p:sp>
        <p:nvSpPr>
          <p:cNvPr id="9" name="Forme libre 8"/>
          <p:cNvSpPr/>
          <p:nvPr/>
        </p:nvSpPr>
        <p:spPr>
          <a:xfrm>
            <a:off x="1644316" y="2029328"/>
            <a:ext cx="3031624" cy="2237874"/>
          </a:xfrm>
          <a:custGeom>
            <a:avLst/>
            <a:gdLst>
              <a:gd name="connsiteX0" fmla="*/ 0 w 1936416"/>
              <a:gd name="connsiteY0" fmla="*/ 1144087 h 2288173"/>
              <a:gd name="connsiteX1" fmla="*/ 968208 w 1936416"/>
              <a:gd name="connsiteY1" fmla="*/ 0 h 2288173"/>
              <a:gd name="connsiteX2" fmla="*/ 1936416 w 1936416"/>
              <a:gd name="connsiteY2" fmla="*/ 1144087 h 2288173"/>
              <a:gd name="connsiteX3" fmla="*/ 968208 w 1936416"/>
              <a:gd name="connsiteY3" fmla="*/ 2288174 h 2288173"/>
              <a:gd name="connsiteX4" fmla="*/ 0 w 1936416"/>
              <a:gd name="connsiteY4" fmla="*/ 1144087 h 228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416" h="2288173">
                <a:moveTo>
                  <a:pt x="0" y="1144087"/>
                </a:moveTo>
                <a:cubicBezTo>
                  <a:pt x="0" y="512225"/>
                  <a:pt x="433481" y="0"/>
                  <a:pt x="968208" y="0"/>
                </a:cubicBezTo>
                <a:cubicBezTo>
                  <a:pt x="1502935" y="0"/>
                  <a:pt x="1936416" y="512225"/>
                  <a:pt x="1936416" y="1144087"/>
                </a:cubicBezTo>
                <a:cubicBezTo>
                  <a:pt x="1936416" y="1775949"/>
                  <a:pt x="1502935" y="2288174"/>
                  <a:pt x="968208" y="2288174"/>
                </a:cubicBezTo>
                <a:cubicBezTo>
                  <a:pt x="433481" y="2288174"/>
                  <a:pt x="0" y="1775949"/>
                  <a:pt x="0" y="114408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301362" tIns="352875" rIns="301362" bIns="35287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600" b="1" dirty="0">
                <a:solidFill>
                  <a:srgbClr val="FF0000"/>
                </a:solidFill>
              </a:rPr>
              <a:t>Le chien de Mme V :</a:t>
            </a:r>
            <a:r>
              <a:rPr lang="fr-FR" sz="1600" dirty="0"/>
              <a:t> </a:t>
            </a:r>
          </a:p>
          <a:p>
            <a:pPr marL="285750" indent="-285750" algn="ctr" defTabSz="6223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400" dirty="0"/>
              <a:t>tient une place essentielle pour le couple ;</a:t>
            </a:r>
          </a:p>
          <a:p>
            <a:pPr marL="285750" indent="-285750" algn="ctr" defTabSz="6223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fr-FR" sz="1400" dirty="0"/>
              <a:t>égaye la pièce dés qu’il </a:t>
            </a:r>
            <a:r>
              <a:rPr lang="fr-FR" sz="1400" dirty="0" smtClean="0"/>
              <a:t>apparait.</a:t>
            </a:r>
            <a:endParaRPr lang="fr-FR" sz="1400" dirty="0"/>
          </a:p>
          <a:p>
            <a:pPr marL="285750" indent="-285750" algn="ctr" defTabSz="6223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8481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3161" y="149902"/>
            <a:ext cx="9039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CHRONOLOGIE DU SÉJOUR 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744370"/>
              </p:ext>
            </p:extLst>
          </p:nvPr>
        </p:nvGraphicFramePr>
        <p:xfrm>
          <a:off x="3567659" y="2698229"/>
          <a:ext cx="5201588" cy="121420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25518"/>
                <a:gridCol w="3676070"/>
              </a:tblGrid>
              <a:tr h="1214203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Août</a:t>
                      </a:r>
                      <a:r>
                        <a:rPr lang="fr-FR" sz="2000" baseline="0" dirty="0" smtClean="0">
                          <a:solidFill>
                            <a:srgbClr val="800080"/>
                          </a:solidFill>
                        </a:rPr>
                        <a:t> </a:t>
                      </a:r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2013</a:t>
                      </a:r>
                      <a:endParaRPr lang="fr-FR" sz="20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800080"/>
                          </a:solidFill>
                        </a:rPr>
                        <a:t>Admission du couple en SSR.</a:t>
                      </a:r>
                      <a:endParaRPr lang="fr-FR" sz="28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e 13"/>
          <p:cNvGrpSpPr/>
          <p:nvPr/>
        </p:nvGrpSpPr>
        <p:grpSpPr>
          <a:xfrm>
            <a:off x="314793" y="4586990"/>
            <a:ext cx="10717968" cy="1703457"/>
            <a:chOff x="314793" y="4586990"/>
            <a:chExt cx="10717968" cy="1703457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547142" y="4586990"/>
              <a:ext cx="0" cy="13341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14793" y="5658786"/>
              <a:ext cx="1071796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14793" y="5921115"/>
              <a:ext cx="6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J1</a:t>
              </a:r>
              <a:endParaRPr lang="fr-FR" dirty="0"/>
            </a:p>
          </p:txBody>
        </p:sp>
      </p:grpSp>
      <p:sp>
        <p:nvSpPr>
          <p:cNvPr id="13" name="Flèche droite 12"/>
          <p:cNvSpPr/>
          <p:nvPr/>
        </p:nvSpPr>
        <p:spPr>
          <a:xfrm rot="8938227">
            <a:off x="427594" y="4094371"/>
            <a:ext cx="3184660" cy="187603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23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3161" y="149902"/>
            <a:ext cx="9039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800080"/>
                </a:solidFill>
                <a:latin typeface="+mn-lt"/>
              </a:rPr>
              <a:t>CHRONOLOGIE DU SÉJOUR </a:t>
            </a:r>
            <a:endParaRPr lang="fr-FR" sz="4400" dirty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5" name="Pentagone 4"/>
          <p:cNvSpPr/>
          <p:nvPr/>
        </p:nvSpPr>
        <p:spPr>
          <a:xfrm>
            <a:off x="547142" y="5134131"/>
            <a:ext cx="712033" cy="52465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314793" y="4586990"/>
            <a:ext cx="10717968" cy="1703457"/>
            <a:chOff x="314793" y="4586990"/>
            <a:chExt cx="10717968" cy="1703457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547142" y="4586990"/>
              <a:ext cx="0" cy="13341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14793" y="5658786"/>
              <a:ext cx="1071796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14793" y="5921115"/>
              <a:ext cx="62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J1</a:t>
              </a:r>
              <a:endParaRPr lang="fr-FR" dirty="0"/>
            </a:p>
          </p:txBody>
        </p:sp>
      </p:grpSp>
      <p:sp>
        <p:nvSpPr>
          <p:cNvPr id="13" name="Flèche droite 12"/>
          <p:cNvSpPr/>
          <p:nvPr/>
        </p:nvSpPr>
        <p:spPr>
          <a:xfrm rot="8599317">
            <a:off x="1145677" y="4136128"/>
            <a:ext cx="2780108" cy="174143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59045"/>
              </p:ext>
            </p:extLst>
          </p:nvPr>
        </p:nvGraphicFramePr>
        <p:xfrm>
          <a:off x="3792511" y="1843790"/>
          <a:ext cx="6369572" cy="163392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78702"/>
                <a:gridCol w="4390870"/>
              </a:tblGrid>
              <a:tr h="1633927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800080"/>
                          </a:solidFill>
                        </a:rPr>
                        <a:t>8 jours après</a:t>
                      </a:r>
                      <a:endParaRPr lang="fr-FR" sz="20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800080"/>
                          </a:solidFill>
                        </a:rPr>
                        <a:t>Aggravation de l’état de santé de Mme B.</a:t>
                      </a:r>
                      <a:endParaRPr lang="fr-FR" sz="24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1096780" y="5921115"/>
            <a:ext cx="629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41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3" grpId="1" animBg="1"/>
      <p:bldP spid="1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5267</TotalTime>
  <Words>2274</Words>
  <Application>Microsoft Office PowerPoint</Application>
  <PresentationFormat>Personnalisé</PresentationFormat>
  <Paragraphs>326</Paragraphs>
  <Slides>24</Slides>
  <Notes>24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Présentation PowerPoint</vt:lpstr>
      <vt:lpstr>Le centre médical du Château de Bassy est :</vt:lpstr>
      <vt:lpstr>Présentation PowerPoint</vt:lpstr>
      <vt:lpstr>Présentation PowerPoint</vt:lpstr>
      <vt:lpstr>Présentation PowerPoint</vt:lpstr>
      <vt:lpstr>Présentation PowerPoint</vt:lpstr>
      <vt:lpstr>LES AUTRES ACTEURS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AUJOURD’HUI :</vt:lpstr>
      <vt:lpstr>PROBLÈMES POSÉS PAR LA SITUATION:</vt:lpstr>
      <vt:lpstr>PISTES D’ACCOMPAGNEMENT</vt:lpstr>
      <vt:lpstr>PLUSIEURS POINTS APPARAISSENT :</vt:lpstr>
      <vt:lpstr>MERCI POUR VOTRE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 EVRARD</dc:creator>
  <cp:lastModifiedBy>MAZIN Muriel</cp:lastModifiedBy>
  <cp:revision>225</cp:revision>
  <cp:lastPrinted>2014-10-10T11:30:00Z</cp:lastPrinted>
  <dcterms:created xsi:type="dcterms:W3CDTF">2014-07-10T08:12:00Z</dcterms:created>
  <dcterms:modified xsi:type="dcterms:W3CDTF">2014-10-27T11:17:25Z</dcterms:modified>
</cp:coreProperties>
</file>