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60" r:id="rId5"/>
    <p:sldId id="261" r:id="rId6"/>
    <p:sldId id="263" r:id="rId7"/>
    <p:sldId id="259" r:id="rId8"/>
    <p:sldId id="264" r:id="rId9"/>
    <p:sldId id="267" r:id="rId10"/>
    <p:sldId id="268" r:id="rId11"/>
    <p:sldId id="269" r:id="rId12"/>
    <p:sldId id="265" r:id="rId13"/>
    <p:sldId id="270" r:id="rId14"/>
    <p:sldId id="266" r:id="rId15"/>
  </p:sldIdLst>
  <p:sldSz cx="12192000" cy="6858000"/>
  <p:notesSz cx="6864350" cy="99964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e Benatti" initials="SB" lastIdx="3" clrIdx="0">
    <p:extLst>
      <p:ext uri="{19B8F6BF-5375-455C-9EA6-DF929625EA0E}">
        <p15:presenceInfo xmlns:p15="http://schemas.microsoft.com/office/powerpoint/2012/main" userId="b24358c1abc541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67" autoAdjust="0"/>
    <p:restoredTop sz="86373" autoAdjust="0"/>
  </p:normalViewPr>
  <p:slideViewPr>
    <p:cSldViewPr snapToGrid="0">
      <p:cViewPr varScale="1">
        <p:scale>
          <a:sx n="100" d="100"/>
          <a:sy n="100" d="100"/>
        </p:scale>
        <p:origin x="154"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fr-FR"/>
          </a:p>
        </p:txBody>
      </p:sp>
      <p:sp>
        <p:nvSpPr>
          <p:cNvPr id="3" name="Espace réservé de la date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FF9F1FF2-A1E9-499D-AA59-067D8F15E407}" type="datetimeFigureOut">
              <a:rPr lang="fr-FR" smtClean="0"/>
              <a:t>04/11/2014</a:t>
            </a:fld>
            <a:endParaRPr lang="fr-FR"/>
          </a:p>
        </p:txBody>
      </p:sp>
      <p:sp>
        <p:nvSpPr>
          <p:cNvPr id="4" name="Espace réservé de l'image des diapositives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fr-FR"/>
          </a:p>
        </p:txBody>
      </p:sp>
      <p:sp>
        <p:nvSpPr>
          <p:cNvPr id="5" name="Espace réservé des commentaires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2A0E7228-741B-45E2-996E-EE7777BC1C17}" type="slidenum">
              <a:rPr lang="fr-FR" smtClean="0"/>
              <a:t>‹N°›</a:t>
            </a:fld>
            <a:endParaRPr lang="fr-FR"/>
          </a:p>
        </p:txBody>
      </p:sp>
    </p:spTree>
    <p:extLst>
      <p:ext uri="{BB962C8B-B14F-4D97-AF65-F5344CB8AC3E}">
        <p14:creationId xmlns:p14="http://schemas.microsoft.com/office/powerpoint/2010/main" val="349508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smtClean="0">
                <a:solidFill>
                  <a:srgbClr val="FF6600"/>
                </a:solidFill>
                <a:latin typeface="Arial" panose="020B0604020202020204" pitchFamily="34" charset="0"/>
                <a:cs typeface="Arial" panose="020B0604020202020204" pitchFamily="34" charset="0"/>
              </a:rPr>
              <a:t>L’association Alliance 47 «jusqu’au bout accompagner la vie…»</a:t>
            </a:r>
            <a:r>
              <a:rPr lang="fr-FR" dirty="0" smtClean="0">
                <a:solidFill>
                  <a:srgbClr val="FF6600"/>
                </a:solidFill>
                <a:latin typeface="Arial" panose="020B0604020202020204" pitchFamily="34" charset="0"/>
                <a:cs typeface="Arial" panose="020B0604020202020204" pitchFamily="34" charset="0"/>
              </a:rPr>
              <a:t> </a:t>
            </a:r>
            <a:r>
              <a:rPr lang="fr-FR" dirty="0" smtClean="0">
                <a:solidFill>
                  <a:schemeClr val="accent1">
                    <a:lumMod val="50000"/>
                  </a:schemeClr>
                </a:solidFill>
                <a:latin typeface="Arial" panose="020B0604020202020204" pitchFamily="34" charset="0"/>
                <a:cs typeface="Arial" panose="020B0604020202020204" pitchFamily="34" charset="0"/>
              </a:rPr>
              <a:t>est l’une des 5 associations rattachée à la Fédération Alliance dont l’action a été reconnue d’utilité publique par décret du 5 octobre 1999.</a:t>
            </a:r>
          </a:p>
          <a:p>
            <a:pPr algn="just"/>
            <a:r>
              <a:rPr lang="fr-FR" b="1" dirty="0" smtClean="0">
                <a:solidFill>
                  <a:schemeClr val="accent1">
                    <a:lumMod val="50000"/>
                  </a:schemeClr>
                </a:solidFill>
                <a:latin typeface="Arial" panose="020B0604020202020204" pitchFamily="34" charset="0"/>
                <a:cs typeface="Arial" panose="020B0604020202020204" pitchFamily="34" charset="0"/>
              </a:rPr>
              <a:t>Dans le Lot et Garonne, l’association Alliance 47 est composée de 4 antennes : Agen, Marmande, Fumel et Villeneuve/Lot.</a:t>
            </a:r>
          </a:p>
          <a:p>
            <a:pPr algn="just"/>
            <a:r>
              <a:rPr lang="fr-FR" b="1" dirty="0" smtClean="0">
                <a:solidFill>
                  <a:srgbClr val="FF6600"/>
                </a:solidFill>
                <a:latin typeface="Arial" panose="020B0604020202020204" pitchFamily="34" charset="0"/>
                <a:cs typeface="Arial" panose="020B0604020202020204" pitchFamily="34" charset="0"/>
              </a:rPr>
              <a:t>La Fédération Alliance « jusqu’au bout accompagner la vie… »</a:t>
            </a:r>
            <a:r>
              <a:rPr lang="fr-FR" dirty="0" smtClean="0">
                <a:solidFill>
                  <a:srgbClr val="FF6600"/>
                </a:solidFill>
                <a:latin typeface="Arial" panose="020B0604020202020204" pitchFamily="34" charset="0"/>
                <a:cs typeface="Arial" panose="020B0604020202020204" pitchFamily="34" charset="0"/>
              </a:rPr>
              <a:t> </a:t>
            </a:r>
            <a:r>
              <a:rPr lang="fr-FR" dirty="0" smtClean="0">
                <a:solidFill>
                  <a:schemeClr val="accent1">
                    <a:lumMod val="50000"/>
                  </a:schemeClr>
                </a:solidFill>
                <a:latin typeface="Arial" panose="020B0604020202020204" pitchFamily="34" charset="0"/>
                <a:cs typeface="Arial" panose="020B0604020202020204" pitchFamily="34" charset="0"/>
              </a:rPr>
              <a:t>est issue de l’association Alliance (loi 1901 à but non lucratif) créée en 1986.</a:t>
            </a:r>
          </a:p>
          <a:p>
            <a:pPr algn="just"/>
            <a:r>
              <a:rPr lang="fr-FR" i="1" dirty="0" smtClean="0">
                <a:solidFill>
                  <a:schemeClr val="accent1">
                    <a:lumMod val="50000"/>
                  </a:schemeClr>
                </a:solidFill>
                <a:latin typeface="Arial" panose="020B0604020202020204" pitchFamily="34" charset="0"/>
                <a:cs typeface="Arial" panose="020B0604020202020204" pitchFamily="34" charset="0"/>
              </a:rPr>
              <a:t>C’est en 2006, qu’Alliance s’est structurée en Fédération</a:t>
            </a:r>
            <a:r>
              <a:rPr lang="fr-FR" dirty="0" smtClean="0">
                <a:solidFill>
                  <a:schemeClr val="accent1">
                    <a:lumMod val="50000"/>
                  </a:schemeClr>
                </a:solidFill>
                <a:latin typeface="Arial" panose="020B0604020202020204" pitchFamily="34" charset="0"/>
                <a:cs typeface="Arial" panose="020B0604020202020204" pitchFamily="34" charset="0"/>
              </a:rPr>
              <a:t>. </a:t>
            </a:r>
          </a:p>
          <a:p>
            <a:pPr algn="just"/>
            <a:endParaRPr lang="fr-FR" dirty="0" smtClean="0">
              <a:solidFill>
                <a:schemeClr val="accent1">
                  <a:lumMod val="50000"/>
                </a:schemeClr>
              </a:solidFill>
              <a:latin typeface="Arial" panose="020B0604020202020204" pitchFamily="34" charset="0"/>
              <a:cs typeface="Arial" panose="020B0604020202020204" pitchFamily="34" charset="0"/>
            </a:endParaRPr>
          </a:p>
          <a:p>
            <a:pPr algn="just"/>
            <a:r>
              <a:rPr lang="fr-FR" b="1" dirty="0" smtClean="0">
                <a:solidFill>
                  <a:schemeClr val="accent1">
                    <a:lumMod val="50000"/>
                  </a:schemeClr>
                </a:solidFill>
                <a:latin typeface="Arial" panose="020B0604020202020204" pitchFamily="34" charset="0"/>
                <a:cs typeface="Arial" panose="020B0604020202020204" pitchFamily="34" charset="0"/>
              </a:rPr>
              <a:t>	</a:t>
            </a:r>
            <a:r>
              <a:rPr lang="fr-FR" dirty="0" smtClean="0">
                <a:solidFill>
                  <a:schemeClr val="accent1">
                    <a:lumMod val="50000"/>
                  </a:schemeClr>
                </a:solidFill>
                <a:latin typeface="Arial" panose="020B0604020202020204" pitchFamily="34" charset="0"/>
                <a:cs typeface="Arial" panose="020B0604020202020204" pitchFamily="34" charset="0"/>
              </a:rPr>
              <a:t>Alliance « jusqu’au bout accompagner la vie a pour but </a:t>
            </a:r>
          </a:p>
          <a:p>
            <a:pPr algn="just"/>
            <a:r>
              <a:rPr lang="fr-FR" dirty="0" smtClean="0">
                <a:solidFill>
                  <a:schemeClr val="accent1">
                    <a:lumMod val="50000"/>
                  </a:schemeClr>
                </a:solidFill>
                <a:latin typeface="Arial" panose="020B0604020202020204" pitchFamily="34" charset="0"/>
                <a:cs typeface="Arial" panose="020B0604020202020204" pitchFamily="34" charset="0"/>
              </a:rPr>
              <a:t>de répondre par l’engagement des équipes bénévoles de ses 5 associations départementales et de ses 15 antennes, </a:t>
            </a:r>
          </a:p>
          <a:p>
            <a:pPr algn="just"/>
            <a:r>
              <a:rPr lang="fr-FR" dirty="0" smtClean="0">
                <a:solidFill>
                  <a:schemeClr val="accent1">
                    <a:lumMod val="50000"/>
                  </a:schemeClr>
                </a:solidFill>
                <a:latin typeface="Arial" panose="020B0604020202020204" pitchFamily="34" charset="0"/>
                <a:cs typeface="Arial" panose="020B0604020202020204" pitchFamily="34" charset="0"/>
              </a:rPr>
              <a:t>à la détresse et à la demande des personnes confrontées à la souffrance physique ou morale, en préservant leur qualité de vie, la dignité de la personne humaine et à soutenir leur entourage.</a:t>
            </a:r>
          </a:p>
          <a:p>
            <a:pPr algn="just"/>
            <a:r>
              <a:rPr lang="fr-FR" i="1" dirty="0" smtClean="0">
                <a:solidFill>
                  <a:schemeClr val="accent1">
                    <a:lumMod val="50000"/>
                  </a:schemeClr>
                </a:solidFill>
                <a:latin typeface="Arial" panose="020B0604020202020204" pitchFamily="34" charset="0"/>
                <a:cs typeface="Arial" panose="020B0604020202020204" pitchFamily="34" charset="0"/>
              </a:rPr>
              <a:t>Refusant toute action pouvant provoquer volontairement la mort, elle cherche très concrètement à mettre en place des alternatives humaines face à la tendance euthanasique.</a:t>
            </a:r>
          </a:p>
          <a:p>
            <a:pPr algn="just"/>
            <a:endParaRPr lang="fr-FR" b="1" dirty="0" smtClean="0">
              <a:solidFill>
                <a:schemeClr val="accent6">
                  <a:lumMod val="75000"/>
                </a:schemeClr>
              </a:solidFill>
              <a:latin typeface="Arial" panose="020B0604020202020204" pitchFamily="34" charset="0"/>
              <a:cs typeface="Arial" panose="020B0604020202020204" pitchFamily="34" charset="0"/>
            </a:endParaRPr>
          </a:p>
          <a:p>
            <a:pPr algn="just"/>
            <a:r>
              <a:rPr lang="fr-FR" b="1" dirty="0" smtClean="0">
                <a:solidFill>
                  <a:schemeClr val="accent6">
                    <a:lumMod val="75000"/>
                  </a:schemeClr>
                </a:solidFill>
                <a:latin typeface="Arial" panose="020B0604020202020204" pitchFamily="34" charset="0"/>
                <a:cs typeface="Arial" panose="020B0604020202020204" pitchFamily="34" charset="0"/>
              </a:rPr>
              <a:t>	</a:t>
            </a:r>
            <a:r>
              <a:rPr lang="fr-FR" b="1" dirty="0" smtClean="0">
                <a:solidFill>
                  <a:srgbClr val="FF6600"/>
                </a:solidFill>
                <a:latin typeface="Arial" panose="020B0604020202020204" pitchFamily="34" charset="0"/>
                <a:cs typeface="Arial" panose="020B0604020202020204" pitchFamily="34" charset="0"/>
              </a:rPr>
              <a:t>La Fédération Alliance </a:t>
            </a:r>
            <a:r>
              <a:rPr lang="fr-FR" b="1" dirty="0" smtClean="0">
                <a:solidFill>
                  <a:schemeClr val="accent1">
                    <a:lumMod val="50000"/>
                  </a:schemeClr>
                </a:solidFill>
                <a:latin typeface="Arial" panose="020B0604020202020204" pitchFamily="34" charset="0"/>
                <a:cs typeface="Arial" panose="020B0604020202020204" pitchFamily="34" charset="0"/>
              </a:rPr>
              <a:t>c’est aussi des adhérents : hommes et femmes de tous âges, de tous horizons, </a:t>
            </a:r>
            <a:r>
              <a:rPr lang="fr-FR" dirty="0" smtClean="0">
                <a:solidFill>
                  <a:schemeClr val="accent1">
                    <a:lumMod val="50000"/>
                  </a:schemeClr>
                </a:solidFill>
                <a:latin typeface="Arial" panose="020B0604020202020204" pitchFamily="34" charset="0"/>
                <a:cs typeface="Arial" panose="020B0604020202020204" pitchFamily="34" charset="0"/>
              </a:rPr>
              <a:t>interpellés par la souffrance et la fin de vie </a:t>
            </a:r>
            <a:r>
              <a:rPr lang="fr-FR" b="1" dirty="0" smtClean="0">
                <a:solidFill>
                  <a:schemeClr val="accent1">
                    <a:lumMod val="50000"/>
                  </a:schemeClr>
                </a:solidFill>
                <a:latin typeface="Arial" panose="020B0604020202020204" pitchFamily="34" charset="0"/>
                <a:cs typeface="Arial" panose="020B0604020202020204" pitchFamily="34" charset="0"/>
              </a:rPr>
              <a:t>qui nous soutiennent dans nos objectifs et nous aident dans nos actions. La Fédération Alliance est non confessionnelle, apolitique et ouverte à tous.</a:t>
            </a:r>
            <a:endParaRPr lang="fr-FR" dirty="0" smtClean="0">
              <a:solidFill>
                <a:schemeClr val="accent1">
                  <a:lumMod val="50000"/>
                </a:schemeClr>
              </a:solidFill>
              <a:latin typeface="Arial" panose="020B0604020202020204" pitchFamily="34" charset="0"/>
              <a:cs typeface="Arial" panose="020B0604020202020204" pitchFamily="34" charset="0"/>
            </a:endParaRPr>
          </a:p>
          <a:p>
            <a:pPr algn="just"/>
            <a:endParaRPr lang="fr-FR" b="1" dirty="0" smtClean="0">
              <a:solidFill>
                <a:schemeClr val="accent1">
                  <a:lumMod val="50000"/>
                </a:schemeClr>
              </a:solidFill>
              <a:latin typeface="Arial" panose="020B0604020202020204" pitchFamily="34" charset="0"/>
              <a:cs typeface="Arial" panose="020B0604020202020204" pitchFamily="34" charset="0"/>
            </a:endParaRPr>
          </a:p>
          <a:p>
            <a:pPr algn="just"/>
            <a:r>
              <a:rPr lang="fr-FR" b="1" dirty="0" smtClean="0">
                <a:solidFill>
                  <a:schemeClr val="accent6">
                    <a:lumMod val="75000"/>
                  </a:schemeClr>
                </a:solidFill>
                <a:latin typeface="Arial" panose="020B0604020202020204" pitchFamily="34" charset="0"/>
                <a:cs typeface="Arial" panose="020B0604020202020204" pitchFamily="34" charset="0"/>
              </a:rPr>
              <a:t>	</a:t>
            </a:r>
            <a:r>
              <a:rPr lang="fr-FR" b="1" dirty="0" smtClean="0">
                <a:solidFill>
                  <a:srgbClr val="FF6600"/>
                </a:solidFill>
                <a:latin typeface="Arial" panose="020B0604020202020204" pitchFamily="34" charset="0"/>
                <a:cs typeface="Arial" panose="020B0604020202020204" pitchFamily="34" charset="0"/>
              </a:rPr>
              <a:t>La Fédération Alliance </a:t>
            </a:r>
            <a:r>
              <a:rPr lang="fr-FR" b="1" dirty="0" smtClean="0">
                <a:solidFill>
                  <a:schemeClr val="accent1">
                    <a:lumMod val="50000"/>
                  </a:schemeClr>
                </a:solidFill>
                <a:latin typeface="Arial" panose="020B0604020202020204" pitchFamily="34" charset="0"/>
                <a:cs typeface="Arial" panose="020B0604020202020204" pitchFamily="34" charset="0"/>
              </a:rPr>
              <a:t>est agréée comme organisme de formation professionnelle, son siège social est situé à Bordeaux et son fonctionnement est assuré par 2 salariés</a:t>
            </a:r>
            <a:endParaRPr lang="fr-FR" dirty="0"/>
          </a:p>
        </p:txBody>
      </p:sp>
      <p:sp>
        <p:nvSpPr>
          <p:cNvPr id="4" name="Espace réservé du numéro de diapositive 3"/>
          <p:cNvSpPr>
            <a:spLocks noGrp="1"/>
          </p:cNvSpPr>
          <p:nvPr>
            <p:ph type="sldNum" sz="quarter" idx="10"/>
          </p:nvPr>
        </p:nvSpPr>
        <p:spPr/>
        <p:txBody>
          <a:bodyPr/>
          <a:lstStyle/>
          <a:p>
            <a:fld id="{2A0E7228-741B-45E2-996E-EE7777BC1C17}" type="slidenum">
              <a:rPr lang="fr-FR" smtClean="0"/>
              <a:t>2</a:t>
            </a:fld>
            <a:endParaRPr lang="fr-FR"/>
          </a:p>
        </p:txBody>
      </p:sp>
    </p:spTree>
    <p:extLst>
      <p:ext uri="{BB962C8B-B14F-4D97-AF65-F5344CB8AC3E}">
        <p14:creationId xmlns:p14="http://schemas.microsoft.com/office/powerpoint/2010/main" val="208171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0E7228-741B-45E2-996E-EE7777BC1C17}" type="slidenum">
              <a:rPr lang="fr-FR" smtClean="0"/>
              <a:t>4</a:t>
            </a:fld>
            <a:endParaRPr lang="fr-FR"/>
          </a:p>
        </p:txBody>
      </p:sp>
    </p:spTree>
    <p:extLst>
      <p:ext uri="{BB962C8B-B14F-4D97-AF65-F5344CB8AC3E}">
        <p14:creationId xmlns:p14="http://schemas.microsoft.com/office/powerpoint/2010/main" val="160864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0E7228-741B-45E2-996E-EE7777BC1C17}"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1679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0E7228-741B-45E2-996E-EE7777BC1C17}"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224470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F322F98-61BA-45F6-8056-20EA7EFC56CF}" type="datetimeFigureOut">
              <a:rPr lang="fr-FR" smtClean="0"/>
              <a:t>04/11/2014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24524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322F98-61BA-45F6-8056-20EA7EFC56CF}" type="datetimeFigureOut">
              <a:rPr lang="fr-FR" smtClean="0"/>
              <a:t>04/11/2014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64842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322F98-61BA-45F6-8056-20EA7EFC56CF}" type="datetimeFigureOut">
              <a:rPr lang="fr-FR" smtClean="0"/>
              <a:t>04/11/2014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148475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322F98-61BA-45F6-8056-20EA7EFC56CF}" type="datetimeFigureOut">
              <a:rPr lang="fr-FR" smtClean="0"/>
              <a:t>04/11/2014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94459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F322F98-61BA-45F6-8056-20EA7EFC56CF}" type="datetimeFigureOut">
              <a:rPr lang="fr-FR" smtClean="0"/>
              <a:t>04/11/2014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429356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F322F98-61BA-45F6-8056-20EA7EFC56CF}" type="datetimeFigureOut">
              <a:rPr lang="fr-FR" smtClean="0"/>
              <a:t>04/11/2014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313227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F322F98-61BA-45F6-8056-20EA7EFC56CF}" type="datetimeFigureOut">
              <a:rPr lang="fr-FR" smtClean="0"/>
              <a:t>04/11/2014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270761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F322F98-61BA-45F6-8056-20EA7EFC56CF}" type="datetimeFigureOut">
              <a:rPr lang="fr-FR" smtClean="0"/>
              <a:t>04/11/2014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106826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322F98-61BA-45F6-8056-20EA7EFC56CF}" type="datetimeFigureOut">
              <a:rPr lang="fr-FR" smtClean="0"/>
              <a:t>04/11/2014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232672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F322F98-61BA-45F6-8056-20EA7EFC56CF}" type="datetimeFigureOut">
              <a:rPr lang="fr-FR" smtClean="0"/>
              <a:t>04/11/2014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195159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F322F98-61BA-45F6-8056-20EA7EFC56CF}" type="datetimeFigureOut">
              <a:rPr lang="fr-FR" smtClean="0"/>
              <a:t>04/11/2014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CACE1F-F8DA-4BE2-AB18-F56C54692FDD}" type="slidenum">
              <a:rPr lang="fr-FR" smtClean="0"/>
              <a:t>‹N°›</a:t>
            </a:fld>
            <a:endParaRPr lang="fr-FR"/>
          </a:p>
        </p:txBody>
      </p:sp>
    </p:spTree>
    <p:extLst>
      <p:ext uri="{BB962C8B-B14F-4D97-AF65-F5344CB8AC3E}">
        <p14:creationId xmlns:p14="http://schemas.microsoft.com/office/powerpoint/2010/main" val="401280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6117" y="-27182"/>
            <a:ext cx="2934640" cy="221659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22F98-61BA-45F6-8056-20EA7EFC56CF}" type="datetimeFigureOut">
              <a:rPr lang="fr-FR" smtClean="0"/>
              <a:t>04/11/2014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ACE1F-F8DA-4BE2-AB18-F56C54692FDD}" type="slidenum">
              <a:rPr lang="fr-FR" smtClean="0"/>
              <a:t>‹N°›</a:t>
            </a:fld>
            <a:endParaRPr lang="fr-FR"/>
          </a:p>
        </p:txBody>
      </p: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5524" y="0"/>
            <a:ext cx="1225163" cy="1206314"/>
          </a:xfrm>
          <a:prstGeom prst="rect">
            <a:avLst/>
          </a:prstGeom>
        </p:spPr>
      </p:pic>
      <p:sp>
        <p:nvSpPr>
          <p:cNvPr id="8" name="Rectangle 7"/>
          <p:cNvSpPr/>
          <p:nvPr userDrawn="1"/>
        </p:nvSpPr>
        <p:spPr>
          <a:xfrm>
            <a:off x="0" y="6530009"/>
            <a:ext cx="12192000" cy="191466"/>
          </a:xfrm>
          <a:prstGeom prst="rect">
            <a:avLst/>
          </a:prstGeom>
          <a:gradFill flip="none" rotWithShape="1">
            <a:gsLst>
              <a:gs pos="72000">
                <a:srgbClr val="92D050"/>
              </a:gs>
              <a:gs pos="0">
                <a:srgbClr val="7030A0"/>
              </a:gs>
              <a:gs pos="48000">
                <a:schemeClr val="accent1">
                  <a:lumMod val="97000"/>
                  <a:lumOff val="3000"/>
                </a:schemeClr>
              </a:gs>
              <a:gs pos="100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7458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5849" y="1227530"/>
            <a:ext cx="10595609" cy="1227767"/>
          </a:xfrm>
        </p:spPr>
        <p:txBody>
          <a:bodyPr/>
          <a:lstStyle/>
          <a:p>
            <a:r>
              <a:rPr lang="fr-FR" sz="4800" dirty="0">
                <a:solidFill>
                  <a:srgbClr val="002060"/>
                </a:solidFill>
                <a:latin typeface="Arial Rounded MT Bold" panose="020F0704030504030204" pitchFamily="34" charset="0"/>
              </a:rPr>
              <a:t>"familles</a:t>
            </a:r>
            <a:r>
              <a:rPr lang="fr-FR" sz="4800" dirty="0" smtClean="0">
                <a:solidFill>
                  <a:srgbClr val="002060"/>
                </a:solidFill>
                <a:latin typeface="Arial Rounded MT Bold" panose="020F0704030504030204" pitchFamily="34" charset="0"/>
              </a:rPr>
              <a:t>, proches, aidants</a:t>
            </a:r>
            <a:r>
              <a:rPr lang="fr-FR" dirty="0" smtClean="0">
                <a:solidFill>
                  <a:srgbClr val="002060"/>
                </a:solidFill>
                <a:latin typeface="Arial Rounded MT Bold" panose="020F0704030504030204" pitchFamily="34" charset="0"/>
              </a:rPr>
              <a:t> "</a:t>
            </a:r>
            <a:endParaRPr lang="fr-FR" dirty="0">
              <a:solidFill>
                <a:srgbClr val="002060"/>
              </a:solidFill>
              <a:latin typeface="Arial Rounded MT Bold" panose="020F070403050403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941" y="0"/>
            <a:ext cx="3943365" cy="158350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631" y="5121678"/>
            <a:ext cx="2725187" cy="1167936"/>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257" y="2977227"/>
            <a:ext cx="7884794" cy="2078718"/>
          </a:xfrm>
          <a:prstGeom prst="rect">
            <a:avLst/>
          </a:prstGeom>
        </p:spPr>
      </p:pic>
      <p:sp useBgFill="1">
        <p:nvSpPr>
          <p:cNvPr id="6" name="ZoneTexte 5"/>
          <p:cNvSpPr txBox="1"/>
          <p:nvPr/>
        </p:nvSpPr>
        <p:spPr>
          <a:xfrm>
            <a:off x="731088" y="2359585"/>
            <a:ext cx="11090031"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a:t>
            </a:r>
            <a:endParaRPr lang="fr-FR" sz="3200" spc="-150" dirty="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41120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ZoneTexte 3"/>
          <p:cNvSpPr txBox="1"/>
          <p:nvPr/>
        </p:nvSpPr>
        <p:spPr>
          <a:xfrm>
            <a:off x="2692755" y="203558"/>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8" name="ZoneTexte 7"/>
          <p:cNvSpPr txBox="1"/>
          <p:nvPr/>
        </p:nvSpPr>
        <p:spPr>
          <a:xfrm>
            <a:off x="1990164" y="1555289"/>
            <a:ext cx="4343138" cy="369332"/>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le bénévole d’accompagnement</a:t>
            </a:r>
            <a:r>
              <a:rPr lang="fr-FR" b="1" i="1" u="sng" dirty="0" smtClean="0">
                <a:solidFill>
                  <a:schemeClr val="accent4"/>
                </a:solidFill>
                <a:latin typeface="Arial" panose="020B0604020202020204" pitchFamily="34" charset="0"/>
                <a:cs typeface="Arial" panose="020B0604020202020204" pitchFamily="34" charset="0"/>
              </a:rPr>
              <a:t> ?</a:t>
            </a:r>
            <a:endParaRPr lang="fr-FR" sz="2000" b="1" i="1" u="sng" dirty="0">
              <a:solidFill>
                <a:schemeClr val="accent4"/>
              </a:solidFill>
              <a:latin typeface="Arial" panose="020B0604020202020204" pitchFamily="34" charset="0"/>
              <a:cs typeface="Arial" panose="020B0604020202020204" pitchFamily="34" charset="0"/>
            </a:endParaRPr>
          </a:p>
        </p:txBody>
      </p:sp>
      <p:sp>
        <p:nvSpPr>
          <p:cNvPr id="11" name="ZoneTexte 10"/>
          <p:cNvSpPr txBox="1"/>
          <p:nvPr/>
        </p:nvSpPr>
        <p:spPr>
          <a:xfrm>
            <a:off x="1473798" y="2211839"/>
            <a:ext cx="7885355" cy="3970318"/>
          </a:xfrm>
          <a:prstGeom prst="rect">
            <a:avLst/>
          </a:prstGeom>
          <a:noFill/>
        </p:spPr>
        <p:txBody>
          <a:bodyPr wrap="square" rtlCol="0">
            <a:spAutoFit/>
          </a:bodyPr>
          <a:lstStyle/>
          <a:p>
            <a:endParaRPr lang="fr-FR" dirty="0" smtClean="0">
              <a:solidFill>
                <a:schemeClr val="accent2"/>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Il peut aussi être de part sa présence , un moment de répit pour la famille et les proches</a:t>
            </a:r>
          </a:p>
          <a:p>
            <a:pPr marL="285750" indent="-285750">
              <a:buFontTx/>
              <a:buChar char="-"/>
            </a:pPr>
            <a:endParaRPr lang="fr-FR" dirty="0" smtClean="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Il permet aussi de rompre la solitude de la personne malade</a:t>
            </a:r>
          </a:p>
          <a:p>
            <a:r>
              <a:rPr lang="fr-FR" dirty="0">
                <a:solidFill>
                  <a:srgbClr val="002060"/>
                </a:solidFill>
                <a:latin typeface="Arial" panose="020B0604020202020204" pitchFamily="34" charset="0"/>
                <a:cs typeface="Arial" panose="020B0604020202020204" pitchFamily="34" charset="0"/>
              </a:rPr>
              <a:t> </a:t>
            </a:r>
            <a:r>
              <a:rPr lang="fr-FR" dirty="0" smtClean="0">
                <a:solidFill>
                  <a:srgbClr val="002060"/>
                </a:solidFill>
                <a:latin typeface="Arial" panose="020B0604020202020204" pitchFamily="34" charset="0"/>
                <a:cs typeface="Arial" panose="020B0604020202020204" pitchFamily="34" charset="0"/>
              </a:rPr>
              <a:t>    mais aussi celle du soignant (infirmière libérale)</a:t>
            </a:r>
          </a:p>
          <a:p>
            <a:pPr marL="285750" indent="-285750">
              <a:buFontTx/>
              <a:buChar char="-"/>
            </a:pPr>
            <a:endParaRPr lang="fr-FR" dirty="0" smtClean="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Il peut accompagner une sortie </a:t>
            </a:r>
            <a:endParaRPr lang="fr-FR" dirty="0">
              <a:solidFill>
                <a:srgbClr val="002060"/>
              </a:solidFill>
              <a:latin typeface="Arial" panose="020B0604020202020204" pitchFamily="34" charset="0"/>
              <a:cs typeface="Arial" panose="020B0604020202020204" pitchFamily="34" charset="0"/>
            </a:endParaRPr>
          </a:p>
          <a:p>
            <a:pPr marL="285750" indent="-285750">
              <a:buFontTx/>
              <a:buChar char="-"/>
            </a:pPr>
            <a:endParaRPr lang="fr-FR" dirty="0" smtClean="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Il est parfois le seul lien entre une sortie d’hospitalisation et un retour</a:t>
            </a:r>
          </a:p>
          <a:p>
            <a:r>
              <a:rPr lang="fr-FR" dirty="0">
                <a:solidFill>
                  <a:srgbClr val="002060"/>
                </a:solidFill>
                <a:latin typeface="Arial" panose="020B0604020202020204" pitchFamily="34" charset="0"/>
                <a:cs typeface="Arial" panose="020B0604020202020204" pitchFamily="34" charset="0"/>
              </a:rPr>
              <a:t> </a:t>
            </a:r>
            <a:r>
              <a:rPr lang="fr-FR" dirty="0" smtClean="0">
                <a:solidFill>
                  <a:srgbClr val="002060"/>
                </a:solidFill>
                <a:latin typeface="Arial" panose="020B0604020202020204" pitchFamily="34" charset="0"/>
                <a:cs typeface="Arial" panose="020B0604020202020204" pitchFamily="34" charset="0"/>
              </a:rPr>
              <a:t>   à domicile (et inversement)</a:t>
            </a:r>
          </a:p>
          <a:p>
            <a:pPr marL="285750" indent="-285750">
              <a:buFontTx/>
              <a:buChar char="-"/>
            </a:pPr>
            <a:endParaRPr lang="fr-FR" dirty="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il échange avec les soignants son regard sur la personne malade et/ou la famille et les proches</a:t>
            </a:r>
            <a:endParaRPr lang="fr-FR" dirty="0" smtClean="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318" y="2887069"/>
            <a:ext cx="2930471" cy="2432290"/>
          </a:xfrm>
          <a:prstGeom prst="rect">
            <a:avLst/>
          </a:prstGeom>
        </p:spPr>
      </p:pic>
    </p:spTree>
    <p:extLst>
      <p:ext uri="{BB962C8B-B14F-4D97-AF65-F5344CB8AC3E}">
        <p14:creationId xmlns:p14="http://schemas.microsoft.com/office/powerpoint/2010/main" val="3932282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ZoneTexte 3"/>
          <p:cNvSpPr txBox="1"/>
          <p:nvPr/>
        </p:nvSpPr>
        <p:spPr>
          <a:xfrm>
            <a:off x="2716202" y="205994"/>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8" name="ZoneTexte 7"/>
          <p:cNvSpPr txBox="1"/>
          <p:nvPr/>
        </p:nvSpPr>
        <p:spPr>
          <a:xfrm>
            <a:off x="2194560" y="1379180"/>
            <a:ext cx="4343138" cy="369332"/>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le bénévole d’accompagnement ?</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ZoneTexte 10"/>
          <p:cNvSpPr txBox="1"/>
          <p:nvPr/>
        </p:nvSpPr>
        <p:spPr>
          <a:xfrm>
            <a:off x="1226463" y="1886165"/>
            <a:ext cx="8670663" cy="4801314"/>
          </a:xfrm>
          <a:prstGeom prst="rect">
            <a:avLst/>
          </a:prstGeom>
          <a:noFill/>
        </p:spPr>
        <p:txBody>
          <a:bodyPr wrap="square" rtlCol="0">
            <a:spAutoFit/>
          </a:bodyPr>
          <a:lstStyle/>
          <a:p>
            <a:endParaRPr lang="fr-FR" dirty="0" smtClean="0">
              <a:solidFill>
                <a:schemeClr val="accent2"/>
              </a:solidFill>
              <a:latin typeface="Arial" panose="020B0604020202020204" pitchFamily="34" charset="0"/>
              <a:cs typeface="Arial" panose="020B0604020202020204" pitchFamily="34" charset="0"/>
            </a:endParaRP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Il peut faire prendre conscience de l’importance de l’ici et maintenant</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Il peut faire le lien entre la famille et les soignants</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Il apporte la vie de l’extérieur, une bouffée d’oxygène</a:t>
            </a:r>
          </a:p>
          <a:p>
            <a:pPr marL="285750" indent="-285750">
              <a:buFontTx/>
              <a:buChar char="-"/>
            </a:pPr>
            <a:endParaRPr lang="fr-FR" dirty="0" smtClean="0">
              <a:solidFill>
                <a:srgbClr val="002060"/>
              </a:solidFill>
              <a:latin typeface="Arial" panose="020B0604020202020204" pitchFamily="34" charset="0"/>
              <a:cs typeface="Arial" panose="020B0604020202020204" pitchFamily="34" charset="0"/>
            </a:endParaRPr>
          </a:p>
          <a:p>
            <a:r>
              <a:rPr lang="fr-FR" dirty="0" smtClean="0">
                <a:solidFill>
                  <a:schemeClr val="accent2"/>
                </a:solidFill>
                <a:latin typeface="Arial" panose="020B0604020202020204" pitchFamily="34" charset="0"/>
                <a:cs typeface="Arial" panose="020B0604020202020204" pitchFamily="34" charset="0"/>
              </a:rPr>
              <a:t>4) Quels sont ses devoirs ?</a:t>
            </a:r>
          </a:p>
          <a:p>
            <a:endParaRPr lang="fr-FR" dirty="0" smtClean="0">
              <a:solidFill>
                <a:schemeClr val="accent2"/>
              </a:solidFill>
              <a:latin typeface="Arial" panose="020B0604020202020204" pitchFamily="34" charset="0"/>
              <a:cs typeface="Arial" panose="020B0604020202020204" pitchFamily="34" charset="0"/>
            </a:endParaRP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Le respect</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La confidentialité</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Ne jamais s’imposer </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Le lien avec les équipes soignantes</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Le lien avec les autres bénévoles et la présence aux réunions d’accompagnants</a:t>
            </a:r>
          </a:p>
          <a:p>
            <a:pPr marL="285750" indent="-285750">
              <a:buFontTx/>
              <a:buChar char="-"/>
            </a:pPr>
            <a:endParaRPr lang="fr-FR" dirty="0" smtClean="0">
              <a:solidFill>
                <a:srgbClr val="00206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363" y="3227295"/>
            <a:ext cx="3443464" cy="2119055"/>
          </a:xfrm>
          <a:prstGeom prst="rect">
            <a:avLst/>
          </a:prstGeom>
          <a:ln>
            <a:noFill/>
          </a:ln>
          <a:effectLst>
            <a:softEdge rad="112500"/>
          </a:effectLst>
        </p:spPr>
      </p:pic>
    </p:spTree>
    <p:extLst>
      <p:ext uri="{BB962C8B-B14F-4D97-AF65-F5344CB8AC3E}">
        <p14:creationId xmlns:p14="http://schemas.microsoft.com/office/powerpoint/2010/main" val="112723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ZoneTexte 3"/>
          <p:cNvSpPr txBox="1"/>
          <p:nvPr/>
        </p:nvSpPr>
        <p:spPr>
          <a:xfrm>
            <a:off x="2645863" y="175968"/>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8" name="ZoneTexte 7"/>
          <p:cNvSpPr txBox="1"/>
          <p:nvPr/>
        </p:nvSpPr>
        <p:spPr>
          <a:xfrm>
            <a:off x="1990164" y="1555289"/>
            <a:ext cx="4343138" cy="369332"/>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Exemples d’accompagnement </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ZoneTexte 1"/>
          <p:cNvSpPr txBox="1"/>
          <p:nvPr/>
        </p:nvSpPr>
        <p:spPr>
          <a:xfrm>
            <a:off x="1839558" y="2528046"/>
            <a:ext cx="4678474" cy="2169825"/>
          </a:xfrm>
          <a:prstGeom prst="rect">
            <a:avLst/>
          </a:prstGeom>
          <a:noFill/>
        </p:spPr>
        <p:txBody>
          <a:bodyPr wrap="square" rtlCol="0">
            <a:spAutoFit/>
          </a:bodyPr>
          <a:lstStyle/>
          <a:p>
            <a:pPr>
              <a:lnSpc>
                <a:spcPct val="150000"/>
              </a:lnSpc>
            </a:pPr>
            <a:r>
              <a:rPr lang="fr-FR" dirty="0" smtClean="0">
                <a:solidFill>
                  <a:srgbClr val="002060"/>
                </a:solidFill>
                <a:latin typeface="Arial" panose="020B0604020202020204" pitchFamily="34" charset="0"/>
                <a:cs typeface="Arial" panose="020B0604020202020204" pitchFamily="34" charset="0"/>
              </a:rPr>
              <a:t>-   Nathalie, 42 ans</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Sylviane, 68 ans</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Marion, 19 ans</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Joëlle, 54 ans</a:t>
            </a:r>
          </a:p>
          <a:p>
            <a:pPr marL="285750" indent="-285750">
              <a:lnSpc>
                <a:spcPct val="150000"/>
              </a:lnSpc>
              <a:buFontTx/>
              <a:buChar char="-"/>
            </a:pPr>
            <a:r>
              <a:rPr lang="fr-FR" dirty="0" smtClean="0">
                <a:solidFill>
                  <a:srgbClr val="002060"/>
                </a:solidFill>
                <a:latin typeface="Arial" panose="020B0604020202020204" pitchFamily="34" charset="0"/>
                <a:cs typeface="Arial" panose="020B0604020202020204" pitchFamily="34" charset="0"/>
              </a:rPr>
              <a:t>Monsieur X</a:t>
            </a:r>
            <a:endParaRPr lang="fr-FR" dirty="0">
              <a:solidFill>
                <a:srgbClr val="00206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167" y="2289599"/>
            <a:ext cx="4221423" cy="2809165"/>
          </a:xfrm>
          <a:prstGeom prst="rect">
            <a:avLst/>
          </a:prstGeom>
          <a:ln>
            <a:noFill/>
          </a:ln>
          <a:effectLst>
            <a:softEdge rad="112500"/>
          </a:effectLst>
        </p:spPr>
      </p:pic>
      <p:sp>
        <p:nvSpPr>
          <p:cNvPr id="5" name="ZoneTexte 4"/>
          <p:cNvSpPr txBox="1"/>
          <p:nvPr/>
        </p:nvSpPr>
        <p:spPr>
          <a:xfrm>
            <a:off x="1180122" y="5702189"/>
            <a:ext cx="978486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dirty="0" smtClean="0">
                <a:latin typeface="Arial" panose="020B0604020202020204" pitchFamily="34" charset="0"/>
                <a:cs typeface="Arial" panose="020B0604020202020204" pitchFamily="34" charset="0"/>
              </a:rPr>
              <a:t>Dépasser le silence des mots pour apaiser la violence des maux (</a:t>
            </a:r>
            <a:r>
              <a:rPr lang="fr-FR" dirty="0" err="1" smtClean="0">
                <a:latin typeface="Arial" panose="020B0604020202020204" pitchFamily="34" charset="0"/>
                <a:cs typeface="Arial" panose="020B0604020202020204" pitchFamily="34" charset="0"/>
              </a:rPr>
              <a:t>J.Salomé</a:t>
            </a:r>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040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ZoneTexte 3"/>
          <p:cNvSpPr txBox="1"/>
          <p:nvPr/>
        </p:nvSpPr>
        <p:spPr>
          <a:xfrm>
            <a:off x="2716201" y="164344"/>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8" name="ZoneTexte 7"/>
          <p:cNvSpPr txBox="1"/>
          <p:nvPr/>
        </p:nvSpPr>
        <p:spPr>
          <a:xfrm>
            <a:off x="1990163" y="1555289"/>
            <a:ext cx="7562628" cy="369332"/>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difficultés rencontrées par le  bénévole d’accompagnement</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ZoneTexte 10"/>
          <p:cNvSpPr txBox="1"/>
          <p:nvPr/>
        </p:nvSpPr>
        <p:spPr>
          <a:xfrm>
            <a:off x="1926642" y="2417738"/>
            <a:ext cx="7885355" cy="1754326"/>
          </a:xfrm>
          <a:prstGeom prst="rect">
            <a:avLst/>
          </a:prstGeom>
          <a:noFill/>
        </p:spPr>
        <p:txBody>
          <a:bodyPr wrap="square" rtlCol="0">
            <a:spAutoFit/>
          </a:bodyPr>
          <a:lstStyle/>
          <a:p>
            <a:endParaRPr lang="fr-FR" dirty="0" smtClean="0">
              <a:solidFill>
                <a:srgbClr val="002060"/>
              </a:solidFill>
              <a:latin typeface="Arial" panose="020B0604020202020204" pitchFamily="34" charset="0"/>
              <a:cs typeface="Arial" panose="020B0604020202020204" pitchFamily="34" charset="0"/>
            </a:endParaRPr>
          </a:p>
          <a:p>
            <a:endParaRPr lang="fr-FR" dirty="0" smtClean="0">
              <a:solidFill>
                <a:srgbClr val="002060"/>
              </a:solidFill>
              <a:latin typeface="Arial" panose="020B0604020202020204" pitchFamily="34" charset="0"/>
              <a:cs typeface="Arial" panose="020B0604020202020204" pitchFamily="34" charset="0"/>
            </a:endParaRPr>
          </a:p>
          <a:p>
            <a:endParaRPr lang="fr-FR" dirty="0" smtClean="0"/>
          </a:p>
          <a:p>
            <a:r>
              <a:rPr lang="fr-FR" dirty="0" smtClean="0"/>
              <a:t> </a:t>
            </a:r>
          </a:p>
          <a:p>
            <a:endParaRPr lang="fr-FR" dirty="0"/>
          </a:p>
          <a:p>
            <a:endParaRPr lang="fr-FR" dirty="0" smtClean="0"/>
          </a:p>
        </p:txBody>
      </p:sp>
      <p:sp>
        <p:nvSpPr>
          <p:cNvPr id="2" name="ZoneTexte 1"/>
          <p:cNvSpPr txBox="1"/>
          <p:nvPr/>
        </p:nvSpPr>
        <p:spPr>
          <a:xfrm>
            <a:off x="3551672" y="2274140"/>
            <a:ext cx="6236677" cy="369332"/>
          </a:xfrm>
          <a:prstGeom prst="rect">
            <a:avLst/>
          </a:prstGeom>
          <a:noFill/>
        </p:spPr>
        <p:txBody>
          <a:bodyPr wrap="square" rtlCol="0">
            <a:spAutoFit/>
          </a:bodyPr>
          <a:lstStyle/>
          <a:p>
            <a:r>
              <a:rPr lang="fr-FR" dirty="0" smtClean="0"/>
              <a:t>Méconnaissance du bénévolat d’accompagnement</a:t>
            </a:r>
          </a:p>
        </p:txBody>
      </p:sp>
      <p:cxnSp>
        <p:nvCxnSpPr>
          <p:cNvPr id="5" name="Connecteur droit avec flèche 4"/>
          <p:cNvCxnSpPr/>
          <p:nvPr/>
        </p:nvCxnSpPr>
        <p:spPr>
          <a:xfrm flipH="1">
            <a:off x="4452336" y="2659690"/>
            <a:ext cx="1320282" cy="7499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ZoneTexte 9"/>
          <p:cNvSpPr txBox="1"/>
          <p:nvPr/>
        </p:nvSpPr>
        <p:spPr>
          <a:xfrm>
            <a:off x="5616856" y="4315768"/>
            <a:ext cx="1183676" cy="369332"/>
          </a:xfrm>
          <a:prstGeom prst="rect">
            <a:avLst/>
          </a:prstGeom>
          <a:noFill/>
        </p:spPr>
        <p:txBody>
          <a:bodyPr wrap="square" rtlCol="0">
            <a:spAutoFit/>
          </a:bodyPr>
          <a:lstStyle/>
          <a:p>
            <a:r>
              <a:rPr lang="fr-FR" dirty="0" smtClean="0"/>
              <a:t>craintes</a:t>
            </a:r>
            <a:endParaRPr lang="fr-FR" dirty="0"/>
          </a:p>
        </p:txBody>
      </p:sp>
      <p:sp>
        <p:nvSpPr>
          <p:cNvPr id="12" name="ZoneTexte 11"/>
          <p:cNvSpPr txBox="1"/>
          <p:nvPr/>
        </p:nvSpPr>
        <p:spPr>
          <a:xfrm>
            <a:off x="3401365" y="3455113"/>
            <a:ext cx="2035011" cy="369332"/>
          </a:xfrm>
          <a:prstGeom prst="rect">
            <a:avLst/>
          </a:prstGeom>
          <a:noFill/>
        </p:spPr>
        <p:txBody>
          <a:bodyPr wrap="square" rtlCol="0">
            <a:spAutoFit/>
          </a:bodyPr>
          <a:lstStyle/>
          <a:p>
            <a:r>
              <a:rPr lang="fr-FR" dirty="0" smtClean="0"/>
              <a:t>Équipes soignantes</a:t>
            </a:r>
            <a:endParaRPr lang="fr-FR" dirty="0"/>
          </a:p>
        </p:txBody>
      </p:sp>
      <p:cxnSp>
        <p:nvCxnSpPr>
          <p:cNvPr id="15" name="Connecteur droit avec flèche 14"/>
          <p:cNvCxnSpPr/>
          <p:nvPr/>
        </p:nvCxnSpPr>
        <p:spPr>
          <a:xfrm>
            <a:off x="4512981" y="3845205"/>
            <a:ext cx="1017505" cy="6121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Connecteur droit avec flèche 16"/>
          <p:cNvCxnSpPr/>
          <p:nvPr/>
        </p:nvCxnSpPr>
        <p:spPr>
          <a:xfrm flipH="1">
            <a:off x="6670011" y="3835743"/>
            <a:ext cx="1009336" cy="588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Connecteur droit avec flèche 24"/>
          <p:cNvCxnSpPr/>
          <p:nvPr/>
        </p:nvCxnSpPr>
        <p:spPr>
          <a:xfrm>
            <a:off x="6522444" y="2673334"/>
            <a:ext cx="1156903" cy="7438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ZoneTexte 27"/>
          <p:cNvSpPr txBox="1"/>
          <p:nvPr/>
        </p:nvSpPr>
        <p:spPr>
          <a:xfrm>
            <a:off x="6827181" y="3433974"/>
            <a:ext cx="2035011" cy="369332"/>
          </a:xfrm>
          <a:prstGeom prst="rect">
            <a:avLst/>
          </a:prstGeom>
          <a:noFill/>
        </p:spPr>
        <p:txBody>
          <a:bodyPr wrap="square" rtlCol="0">
            <a:spAutoFit/>
          </a:bodyPr>
          <a:lstStyle/>
          <a:p>
            <a:r>
              <a:rPr lang="fr-FR" dirty="0" smtClean="0"/>
              <a:t>Famille, proches</a:t>
            </a:r>
            <a:endParaRPr lang="fr-FR" dirty="0"/>
          </a:p>
        </p:txBody>
      </p:sp>
      <p:sp>
        <p:nvSpPr>
          <p:cNvPr id="35" name="ZoneTexte 34"/>
          <p:cNvSpPr txBox="1"/>
          <p:nvPr/>
        </p:nvSpPr>
        <p:spPr>
          <a:xfrm>
            <a:off x="336060" y="5975436"/>
            <a:ext cx="1151987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latin typeface="Arial" panose="020B0604020202020204" pitchFamily="34" charset="0"/>
                <a:cs typeface="Arial" panose="020B0604020202020204" pitchFamily="34" charset="0"/>
              </a:rPr>
              <a:t>Dans certaines associations, le bénévole d’accompagnement est bien intégré dans les équipes soignantes</a:t>
            </a:r>
            <a:endParaRPr lang="fr-FR" dirty="0">
              <a:latin typeface="Arial" panose="020B0604020202020204" pitchFamily="34" charset="0"/>
              <a:cs typeface="Arial" panose="020B0604020202020204" pitchFamily="34" charset="0"/>
            </a:endParaRPr>
          </a:p>
        </p:txBody>
      </p:sp>
      <p:cxnSp>
        <p:nvCxnSpPr>
          <p:cNvPr id="37" name="Connecteur droit avec flèche 36"/>
          <p:cNvCxnSpPr/>
          <p:nvPr/>
        </p:nvCxnSpPr>
        <p:spPr>
          <a:xfrm>
            <a:off x="5644455" y="3657092"/>
            <a:ext cx="844958" cy="23748"/>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54" y="2973989"/>
            <a:ext cx="1972253" cy="1972253"/>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131" y="2367672"/>
            <a:ext cx="2618237" cy="3033203"/>
          </a:xfrm>
          <a:prstGeom prst="rect">
            <a:avLst/>
          </a:prstGeom>
        </p:spPr>
      </p:pic>
    </p:spTree>
    <p:extLst>
      <p:ext uri="{BB962C8B-B14F-4D97-AF65-F5344CB8AC3E}">
        <p14:creationId xmlns:p14="http://schemas.microsoft.com/office/powerpoint/2010/main" val="554556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ZoneTexte 3"/>
          <p:cNvSpPr txBox="1"/>
          <p:nvPr/>
        </p:nvSpPr>
        <p:spPr>
          <a:xfrm>
            <a:off x="2669309" y="231715"/>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8" name="ZoneTexte 7"/>
          <p:cNvSpPr txBox="1"/>
          <p:nvPr/>
        </p:nvSpPr>
        <p:spPr>
          <a:xfrm>
            <a:off x="4319148" y="1078676"/>
            <a:ext cx="7562628" cy="369332"/>
          </a:xfrm>
          <a:prstGeom prst="rect">
            <a:avLst/>
          </a:prstGeom>
          <a:noFill/>
        </p:spPr>
        <p:txBody>
          <a:bodyPr wrap="square" rtlCol="0">
            <a:spAutoFit/>
          </a:bodyPr>
          <a:lstStyle/>
          <a:p>
            <a:pPr algn="r"/>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conclusion</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045" y="4083160"/>
            <a:ext cx="3314700" cy="1381125"/>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1050882" y="1710194"/>
            <a:ext cx="10383026" cy="2169825"/>
          </a:xfrm>
          <a:prstGeom prst="rect">
            <a:avLst/>
          </a:prstGeom>
          <a:noFill/>
        </p:spPr>
        <p:txBody>
          <a:bodyPr wrap="square" rtlCol="0">
            <a:spAutoFit/>
          </a:bodyPr>
          <a:lstStyle/>
          <a:p>
            <a:pPr algn="just">
              <a:lnSpc>
                <a:spcPct val="150000"/>
              </a:lnSpc>
            </a:pPr>
            <a:r>
              <a:rPr lang="fr-FR" dirty="0" smtClean="0">
                <a:solidFill>
                  <a:srgbClr val="002060"/>
                </a:solidFill>
                <a:latin typeface="Arial" panose="020B0604020202020204" pitchFamily="34" charset="0"/>
                <a:cs typeface="Arial" panose="020B0604020202020204" pitchFamily="34" charset="0"/>
              </a:rPr>
              <a:t>	En </a:t>
            </a:r>
            <a:r>
              <a:rPr lang="fr-FR" dirty="0">
                <a:solidFill>
                  <a:srgbClr val="002060"/>
                </a:solidFill>
                <a:latin typeface="Arial" panose="020B0604020202020204" pitchFamily="34" charset="0"/>
                <a:cs typeface="Arial" panose="020B0604020202020204" pitchFamily="34" charset="0"/>
              </a:rPr>
              <a:t>tant que bénévole, </a:t>
            </a:r>
            <a:r>
              <a:rPr lang="fr-FR" dirty="0" smtClean="0">
                <a:solidFill>
                  <a:srgbClr val="002060"/>
                </a:solidFill>
                <a:latin typeface="Arial" panose="020B0604020202020204" pitchFamily="34" charset="0"/>
                <a:cs typeface="Arial" panose="020B0604020202020204" pitchFamily="34" charset="0"/>
              </a:rPr>
              <a:t>continuons notre </a:t>
            </a:r>
            <a:r>
              <a:rPr lang="fr-FR" dirty="0">
                <a:solidFill>
                  <a:srgbClr val="002060"/>
                </a:solidFill>
                <a:latin typeface="Arial" panose="020B0604020202020204" pitchFamily="34" charset="0"/>
                <a:cs typeface="Arial" panose="020B0604020202020204" pitchFamily="34" charset="0"/>
              </a:rPr>
              <a:t>démarche afin </a:t>
            </a:r>
            <a:r>
              <a:rPr lang="fr-FR" dirty="0" smtClean="0">
                <a:solidFill>
                  <a:srgbClr val="002060"/>
                </a:solidFill>
                <a:latin typeface="Arial" panose="020B0604020202020204" pitchFamily="34" charset="0"/>
                <a:cs typeface="Arial" panose="020B0604020202020204" pitchFamily="34" charset="0"/>
              </a:rPr>
              <a:t>de mieux faire connaître les soins palliatifs et améliorer la prise en charge de la fin de vie dans la dignité tout en atténuant les souffrances physiques et morales, en lien étroit avec les soignants et les familles.</a:t>
            </a:r>
          </a:p>
          <a:p>
            <a:pPr algn="just">
              <a:lnSpc>
                <a:spcPct val="150000"/>
              </a:lnSpc>
            </a:pPr>
            <a:r>
              <a:rPr lang="fr-FR" dirty="0" smtClean="0">
                <a:solidFill>
                  <a:srgbClr val="002060"/>
                </a:solidFill>
                <a:latin typeface="Arial" panose="020B0604020202020204" pitchFamily="34" charset="0"/>
                <a:cs typeface="Arial" panose="020B0604020202020204" pitchFamily="34" charset="0"/>
              </a:rPr>
              <a:t>	Allions nos compétences différentes et complémentaires, pour former une équipe pluridisciplinaire ayant le même objectif : l’accompagnement de la personne en fin de vie</a:t>
            </a:r>
            <a:endParaRPr lang="fr-FR" dirty="0">
              <a:solidFill>
                <a:srgbClr val="002060"/>
              </a:solidFill>
              <a:latin typeface="Arial" panose="020B0604020202020204" pitchFamily="34" charset="0"/>
              <a:cs typeface="Arial" panose="020B0604020202020204" pitchFamily="34" charset="0"/>
            </a:endParaRPr>
          </a:p>
        </p:txBody>
      </p:sp>
      <p:sp>
        <p:nvSpPr>
          <p:cNvPr id="9" name="ZoneTexte 8"/>
          <p:cNvSpPr txBox="1"/>
          <p:nvPr/>
        </p:nvSpPr>
        <p:spPr>
          <a:xfrm>
            <a:off x="1481336" y="5960372"/>
            <a:ext cx="9784862" cy="400110"/>
          </a:xfrm>
          <a:prstGeom prst="rect">
            <a:avLst/>
          </a:prstGeom>
          <a:solidFill>
            <a:srgbClr val="80008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000" i="1" dirty="0" smtClean="0">
                <a:latin typeface="Arial" panose="020B0604020202020204" pitchFamily="34" charset="0"/>
                <a:cs typeface="Arial" panose="020B0604020202020204" pitchFamily="34" charset="0"/>
              </a:rPr>
              <a:t>Les soins palliatifs sont l’art d’une présence qui prépare à l’absence</a:t>
            </a:r>
            <a:endParaRPr lang="fr-FR"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27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885" y="783291"/>
            <a:ext cx="2419350" cy="1885950"/>
          </a:xfrm>
          <a:prstGeom prst="rect">
            <a:avLst/>
          </a:prstGeom>
        </p:spPr>
      </p:pic>
      <p:sp>
        <p:nvSpPr>
          <p:cNvPr id="9" name="ZoneTexte 8"/>
          <p:cNvSpPr txBox="1"/>
          <p:nvPr/>
        </p:nvSpPr>
        <p:spPr>
          <a:xfrm>
            <a:off x="365760" y="1450160"/>
            <a:ext cx="11826240" cy="5293757"/>
          </a:xfrm>
          <a:prstGeom prst="rect">
            <a:avLst/>
          </a:prstGeom>
          <a:noFill/>
        </p:spPr>
        <p:txBody>
          <a:bodyPr wrap="square" rtlCol="0">
            <a:spAutoFit/>
          </a:bodyPr>
          <a:lstStyle/>
          <a:p>
            <a:pPr>
              <a:lnSpc>
                <a:spcPct val="150000"/>
              </a:lnSpc>
            </a:pPr>
            <a:endParaRPr lang="fr-FR" sz="24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fr-FR" sz="24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Hier ….</a:t>
            </a:r>
          </a:p>
          <a:p>
            <a:pPr>
              <a:lnSpc>
                <a:spcPct val="150000"/>
              </a:lnSpc>
            </a:pPr>
            <a:r>
              <a:rPr lang="fr-FR" sz="2000" dirty="0" smtClean="0">
                <a:solidFill>
                  <a:srgbClr val="002060"/>
                </a:solidFill>
                <a:latin typeface="Arial" panose="020B0604020202020204" pitchFamily="34" charset="0"/>
                <a:cs typeface="Arial" panose="020B0604020202020204" pitchFamily="34" charset="0"/>
              </a:rPr>
              <a:t>	- 1986 : Création de l’association Alliance </a:t>
            </a:r>
            <a:r>
              <a:rPr lang="fr-FR" sz="1600" dirty="0" smtClean="0">
                <a:solidFill>
                  <a:srgbClr val="002060"/>
                </a:solidFill>
                <a:latin typeface="Arial" panose="020B0604020202020204" pitchFamily="34" charset="0"/>
                <a:cs typeface="Arial" panose="020B0604020202020204" pitchFamily="34" charset="0"/>
              </a:rPr>
              <a:t>(loi 1901 a but non lucratif) </a:t>
            </a:r>
            <a:r>
              <a:rPr lang="fr-FR" sz="2000" dirty="0" smtClean="0">
                <a:solidFill>
                  <a:srgbClr val="002060"/>
                </a:solidFill>
                <a:latin typeface="Arial" panose="020B0604020202020204" pitchFamily="34" charset="0"/>
                <a:cs typeface="Arial" panose="020B0604020202020204" pitchFamily="34" charset="0"/>
              </a:rPr>
              <a:t>par le Dr Benoît </a:t>
            </a:r>
            <a:r>
              <a:rPr lang="fr-FR" sz="2000" dirty="0" err="1" smtClean="0">
                <a:solidFill>
                  <a:srgbClr val="002060"/>
                </a:solidFill>
                <a:latin typeface="Arial" panose="020B0604020202020204" pitchFamily="34" charset="0"/>
                <a:cs typeface="Arial" panose="020B0604020202020204" pitchFamily="34" charset="0"/>
              </a:rPr>
              <a:t>Burucoa</a:t>
            </a:r>
            <a:r>
              <a:rPr lang="fr-FR" sz="2000" dirty="0" smtClean="0">
                <a:solidFill>
                  <a:srgbClr val="002060"/>
                </a:solidFill>
                <a:latin typeface="Arial" panose="020B0604020202020204" pitchFamily="34" charset="0"/>
                <a:cs typeface="Arial" panose="020B0604020202020204" pitchFamily="34" charset="0"/>
              </a:rPr>
              <a:t> </a:t>
            </a:r>
          </a:p>
          <a:p>
            <a:pPr>
              <a:lnSpc>
                <a:spcPct val="150000"/>
              </a:lnSpc>
            </a:pPr>
            <a:r>
              <a:rPr lang="fr-FR" sz="2000" dirty="0">
                <a:solidFill>
                  <a:srgbClr val="002060"/>
                </a:solidFill>
                <a:latin typeface="Arial" panose="020B0604020202020204" pitchFamily="34" charset="0"/>
                <a:cs typeface="Arial" panose="020B0604020202020204" pitchFamily="34" charset="0"/>
              </a:rPr>
              <a:t>	</a:t>
            </a:r>
            <a:r>
              <a:rPr lang="fr-FR" sz="2000" dirty="0" smtClean="0">
                <a:solidFill>
                  <a:srgbClr val="002060"/>
                </a:solidFill>
                <a:latin typeface="Arial" panose="020B0604020202020204" pitchFamily="34" charset="0"/>
                <a:cs typeface="Arial" panose="020B0604020202020204" pitchFamily="34" charset="0"/>
              </a:rPr>
              <a:t>	à Bordeaux</a:t>
            </a:r>
          </a:p>
          <a:p>
            <a:pPr>
              <a:lnSpc>
                <a:spcPct val="150000"/>
              </a:lnSpc>
            </a:pPr>
            <a:r>
              <a:rPr lang="fr-FR" sz="2000" dirty="0">
                <a:solidFill>
                  <a:srgbClr val="002060"/>
                </a:solidFill>
                <a:latin typeface="Arial" panose="020B0604020202020204" pitchFamily="34" charset="0"/>
                <a:cs typeface="Arial" panose="020B0604020202020204" pitchFamily="34" charset="0"/>
              </a:rPr>
              <a:t>	</a:t>
            </a:r>
            <a:r>
              <a:rPr lang="fr-FR" sz="2000" dirty="0" smtClean="0">
                <a:solidFill>
                  <a:srgbClr val="002060"/>
                </a:solidFill>
                <a:latin typeface="Arial" panose="020B0604020202020204" pitchFamily="34" charset="0"/>
                <a:cs typeface="Arial" panose="020B0604020202020204" pitchFamily="34" charset="0"/>
              </a:rPr>
              <a:t>- 1999 : L’action de l’association Alliance est reconnue d’utilité publique</a:t>
            </a:r>
          </a:p>
          <a:p>
            <a:pPr>
              <a:lnSpc>
                <a:spcPct val="150000"/>
              </a:lnSpc>
            </a:pPr>
            <a:r>
              <a:rPr lang="fr-FR" sz="2000" dirty="0">
                <a:solidFill>
                  <a:srgbClr val="002060"/>
                </a:solidFill>
                <a:latin typeface="Arial" panose="020B0604020202020204" pitchFamily="34" charset="0"/>
                <a:cs typeface="Arial" panose="020B0604020202020204" pitchFamily="34" charset="0"/>
              </a:rPr>
              <a:t>	</a:t>
            </a:r>
            <a:r>
              <a:rPr lang="fr-FR" sz="2000" dirty="0" smtClean="0">
                <a:solidFill>
                  <a:srgbClr val="002060"/>
                </a:solidFill>
                <a:latin typeface="Arial" panose="020B0604020202020204" pitchFamily="34" charset="0"/>
                <a:cs typeface="Arial" panose="020B0604020202020204" pitchFamily="34" charset="0"/>
              </a:rPr>
              <a:t>-  2006 : Alliance se structure en Fédération</a:t>
            </a:r>
          </a:p>
          <a:p>
            <a:pPr>
              <a:lnSpc>
                <a:spcPct val="150000"/>
              </a:lnSpc>
            </a:pPr>
            <a:r>
              <a:rPr lang="fr-FR" sz="24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Aujourd’hui …..</a:t>
            </a:r>
          </a:p>
          <a:p>
            <a:pPr marL="1200150" lvl="2"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5 associations départementales en Aquitaine</a:t>
            </a:r>
          </a:p>
          <a:p>
            <a:pPr marL="1200150" lvl="2"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15 antennes dont 4 en Lot et Garonne : Agen, Fumel, Marmande et Villeneuve/Lot</a:t>
            </a:r>
          </a:p>
          <a:p>
            <a:pPr marL="1200150" lvl="2"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La Fédération Alliance est agréée comme organisme de formation professionnelle</a:t>
            </a:r>
          </a:p>
          <a:p>
            <a:endParaRPr lang="fr-FR" sz="2000" dirty="0">
              <a:latin typeface="Arial" panose="020B0604020202020204" pitchFamily="34" charset="0"/>
              <a:cs typeface="Arial" panose="020B0604020202020204" pitchFamily="34" charset="0"/>
            </a:endParaRPr>
          </a:p>
        </p:txBody>
      </p:sp>
      <p:sp>
        <p:nvSpPr>
          <p:cNvPr id="11" name="ZoneTexte 10"/>
          <p:cNvSpPr txBox="1"/>
          <p:nvPr/>
        </p:nvSpPr>
        <p:spPr>
          <a:xfrm>
            <a:off x="2496094" y="1541600"/>
            <a:ext cx="3383280" cy="369332"/>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Alliance en quelques chiffres</a:t>
            </a:r>
            <a:endParaRPr lang="fr-FR"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useBgFill="1">
        <p:nvSpPr>
          <p:cNvPr id="12" name="ZoneTexte 11"/>
          <p:cNvSpPr txBox="1"/>
          <p:nvPr/>
        </p:nvSpPr>
        <p:spPr>
          <a:xfrm>
            <a:off x="2645863" y="194365"/>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Tree>
    <p:extLst>
      <p:ext uri="{BB962C8B-B14F-4D97-AF65-F5344CB8AC3E}">
        <p14:creationId xmlns:p14="http://schemas.microsoft.com/office/powerpoint/2010/main" val="4000315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7328" y="1024801"/>
            <a:ext cx="1724025" cy="1152525"/>
          </a:xfrm>
          <a:prstGeom prst="rect">
            <a:avLst/>
          </a:prstGeom>
          <a:ln>
            <a:noFill/>
          </a:ln>
          <a:effectLst>
            <a:softEdge rad="112500"/>
          </a:effectLst>
        </p:spPr>
      </p:pic>
      <p:sp>
        <p:nvSpPr>
          <p:cNvPr id="7" name="ZoneTexte 6"/>
          <p:cNvSpPr txBox="1"/>
          <p:nvPr/>
        </p:nvSpPr>
        <p:spPr>
          <a:xfrm>
            <a:off x="7406640" y="1447011"/>
            <a:ext cx="1838960" cy="400110"/>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a:t>
            </a:r>
            <a:r>
              <a:rPr lang="fr-FR" sz="2000"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objectifs</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ZoneTexte 7"/>
          <p:cNvSpPr txBox="1"/>
          <p:nvPr/>
        </p:nvSpPr>
        <p:spPr>
          <a:xfrm>
            <a:off x="668020" y="1990039"/>
            <a:ext cx="11299190" cy="1938992"/>
          </a:xfrm>
          <a:prstGeom prst="rect">
            <a:avLst/>
          </a:prstGeom>
          <a:noFill/>
        </p:spPr>
        <p:txBody>
          <a:bodyPr wrap="square" rtlCol="0">
            <a:spAutoFit/>
          </a:bodyPr>
          <a:lstStyle/>
          <a:p>
            <a:pPr>
              <a:lnSpc>
                <a:spcPct val="150000"/>
              </a:lnSpc>
            </a:pPr>
            <a:r>
              <a:rPr lang="fr-FR" sz="2000" dirty="0" smtClean="0">
                <a:solidFill>
                  <a:srgbClr val="002060"/>
                </a:solidFill>
                <a:latin typeface="Arial" panose="020B0604020202020204" pitchFamily="34" charset="0"/>
                <a:cs typeface="Arial" panose="020B0604020202020204" pitchFamily="34" charset="0"/>
              </a:rPr>
              <a:t>	- répondre à la détresse et à la demande des personnes confrontées à la souffrance physique et/ou morale, liée à la maladie grave, la fin de vie ou le deuil</a:t>
            </a:r>
            <a:endParaRPr lang="fr-FR" sz="2000" dirty="0">
              <a:latin typeface="Arial" panose="020B0604020202020204" pitchFamily="34" charset="0"/>
              <a:cs typeface="Arial" panose="020B0604020202020204" pitchFamily="34" charset="0"/>
            </a:endParaRPr>
          </a:p>
          <a:p>
            <a:pPr>
              <a:lnSpc>
                <a:spcPct val="150000"/>
              </a:lnSpc>
            </a:pPr>
            <a:r>
              <a:rPr lang="fr-FR" sz="2000" dirty="0" smtClean="0">
                <a:latin typeface="Arial" panose="020B0604020202020204" pitchFamily="34" charset="0"/>
                <a:cs typeface="Arial" panose="020B0604020202020204" pitchFamily="34" charset="0"/>
              </a:rPr>
              <a:t>	</a:t>
            </a:r>
            <a:r>
              <a:rPr lang="fr-FR" sz="2000" dirty="0" smtClean="0">
                <a:solidFill>
                  <a:srgbClr val="002060"/>
                </a:solidFill>
                <a:latin typeface="Arial" panose="020B0604020202020204" pitchFamily="34" charset="0"/>
                <a:cs typeface="Arial" panose="020B0604020202020204" pitchFamily="34" charset="0"/>
              </a:rPr>
              <a:t>- accompagner en équipe de bénévoles la personne malade et son entourage</a:t>
            </a:r>
          </a:p>
          <a:p>
            <a:pPr>
              <a:lnSpc>
                <a:spcPct val="150000"/>
              </a:lnSpc>
            </a:pPr>
            <a:r>
              <a:rPr lang="fr-FR" sz="2000" dirty="0">
                <a:solidFill>
                  <a:srgbClr val="002060"/>
                </a:solidFill>
                <a:latin typeface="Arial" panose="020B0604020202020204" pitchFamily="34" charset="0"/>
                <a:cs typeface="Arial" panose="020B0604020202020204" pitchFamily="34" charset="0"/>
              </a:rPr>
              <a:t>	</a:t>
            </a:r>
            <a:r>
              <a:rPr lang="fr-FR" sz="2000" dirty="0" smtClean="0">
                <a:solidFill>
                  <a:srgbClr val="002060"/>
                </a:solidFill>
                <a:latin typeface="Arial" panose="020B0604020202020204" pitchFamily="34" charset="0"/>
                <a:cs typeface="Arial" panose="020B0604020202020204" pitchFamily="34" charset="0"/>
              </a:rPr>
              <a:t>- apporter une présence vraie et respectueuse</a:t>
            </a:r>
            <a:endParaRPr lang="fr-FR" sz="2000" dirty="0">
              <a:solidFill>
                <a:srgbClr val="002060"/>
              </a:solidFill>
              <a:latin typeface="Arial" panose="020B0604020202020204" pitchFamily="34" charset="0"/>
              <a:cs typeface="Arial" panose="020B0604020202020204" pitchFamily="34" charset="0"/>
            </a:endParaRPr>
          </a:p>
        </p:txBody>
      </p:sp>
      <p:sp>
        <p:nvSpPr>
          <p:cNvPr id="9" name="ZoneTexte 8"/>
          <p:cNvSpPr txBox="1"/>
          <p:nvPr/>
        </p:nvSpPr>
        <p:spPr>
          <a:xfrm>
            <a:off x="7487298" y="3938419"/>
            <a:ext cx="2327261" cy="400110"/>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a:t>
            </a:r>
            <a:r>
              <a:rPr lang="fr-FR" sz="2000"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engagements</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668020" y="4458602"/>
            <a:ext cx="11299190" cy="1938992"/>
          </a:xfrm>
          <a:prstGeom prst="rect">
            <a:avLst/>
          </a:prstGeom>
          <a:noFill/>
        </p:spPr>
        <p:txBody>
          <a:bodyPr wrap="square" rtlCol="0">
            <a:spAutoFit/>
          </a:bodyPr>
          <a:lstStyle/>
          <a:p>
            <a:pPr>
              <a:lnSpc>
                <a:spcPct val="150000"/>
              </a:lnSpc>
            </a:pPr>
            <a:r>
              <a:rPr lang="fr-FR" sz="2000" dirty="0" smtClean="0">
                <a:solidFill>
                  <a:srgbClr val="002060"/>
                </a:solidFill>
                <a:latin typeface="Arial" panose="020B0604020202020204" pitchFamily="34" charset="0"/>
                <a:cs typeface="Arial" panose="020B0604020202020204" pitchFamily="34" charset="0"/>
              </a:rPr>
              <a:t>	- accompagner les personnes gravement malade et en fin de vie</a:t>
            </a:r>
            <a:endParaRPr lang="fr-FR" sz="2000" dirty="0">
              <a:latin typeface="Arial" panose="020B0604020202020204" pitchFamily="34" charset="0"/>
              <a:cs typeface="Arial" panose="020B0604020202020204" pitchFamily="34" charset="0"/>
            </a:endParaRPr>
          </a:p>
          <a:p>
            <a:pPr>
              <a:lnSpc>
                <a:spcPct val="150000"/>
              </a:lnSpc>
            </a:pPr>
            <a:r>
              <a:rPr lang="fr-FR" sz="2000" dirty="0" smtClean="0">
                <a:latin typeface="Arial" panose="020B0604020202020204" pitchFamily="34" charset="0"/>
                <a:cs typeface="Arial" panose="020B0604020202020204" pitchFamily="34" charset="0"/>
              </a:rPr>
              <a:t>	</a:t>
            </a:r>
            <a:r>
              <a:rPr lang="fr-FR" sz="2000" dirty="0" smtClean="0">
                <a:solidFill>
                  <a:srgbClr val="002060"/>
                </a:solidFill>
                <a:latin typeface="Arial" panose="020B0604020202020204" pitchFamily="34" charset="0"/>
                <a:cs typeface="Arial" panose="020B0604020202020204" pitchFamily="34" charset="0"/>
              </a:rPr>
              <a:t>- accompagner la famille et les proches…. et les soignants</a:t>
            </a:r>
          </a:p>
          <a:p>
            <a:pPr>
              <a:lnSpc>
                <a:spcPct val="150000"/>
              </a:lnSpc>
            </a:pPr>
            <a:r>
              <a:rPr lang="fr-FR" sz="2000" dirty="0">
                <a:solidFill>
                  <a:srgbClr val="002060"/>
                </a:solidFill>
                <a:latin typeface="Arial" panose="020B0604020202020204" pitchFamily="34" charset="0"/>
                <a:cs typeface="Arial" panose="020B0604020202020204" pitchFamily="34" charset="0"/>
              </a:rPr>
              <a:t>	</a:t>
            </a:r>
            <a:r>
              <a:rPr lang="fr-FR" sz="2000" dirty="0" smtClean="0">
                <a:solidFill>
                  <a:srgbClr val="002060"/>
                </a:solidFill>
                <a:latin typeface="Arial" panose="020B0604020202020204" pitchFamily="34" charset="0"/>
                <a:cs typeface="Arial" panose="020B0604020202020204" pitchFamily="34" charset="0"/>
              </a:rPr>
              <a:t>- accompagner les personnes endeuillées</a:t>
            </a:r>
          </a:p>
          <a:p>
            <a:pPr>
              <a:lnSpc>
                <a:spcPct val="150000"/>
              </a:lnSpc>
            </a:pPr>
            <a:r>
              <a:rPr lang="fr-FR" sz="2000" dirty="0">
                <a:solidFill>
                  <a:srgbClr val="002060"/>
                </a:solidFill>
                <a:latin typeface="Arial" panose="020B0604020202020204" pitchFamily="34" charset="0"/>
                <a:cs typeface="Arial" panose="020B0604020202020204" pitchFamily="34" charset="0"/>
              </a:rPr>
              <a:t>	</a:t>
            </a:r>
            <a:r>
              <a:rPr lang="fr-FR" sz="2000" dirty="0" smtClean="0">
                <a:solidFill>
                  <a:srgbClr val="002060"/>
                </a:solidFill>
                <a:latin typeface="Arial" panose="020B0604020202020204" pitchFamily="34" charset="0"/>
                <a:cs typeface="Arial" panose="020B0604020202020204" pitchFamily="34" charset="0"/>
              </a:rPr>
              <a:t>- sensibiliser le public aux soins palliatifs, aux droits des malades, à la fin de vie</a:t>
            </a:r>
            <a:endParaRPr lang="fr-FR" sz="2000" dirty="0">
              <a:solidFill>
                <a:srgbClr val="002060"/>
              </a:solidFill>
              <a:latin typeface="Arial" panose="020B0604020202020204" pitchFamily="34" charset="0"/>
              <a:cs typeface="Arial" panose="020B0604020202020204" pitchFamily="34" charset="0"/>
            </a:endParaRPr>
          </a:p>
        </p:txBody>
      </p:sp>
      <p:sp useBgFill="1">
        <p:nvSpPr>
          <p:cNvPr id="12" name="ZoneTexte 11"/>
          <p:cNvSpPr txBox="1"/>
          <p:nvPr/>
        </p:nvSpPr>
        <p:spPr>
          <a:xfrm>
            <a:off x="2820409" y="142945"/>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Tree>
    <p:extLst>
      <p:ext uri="{BB962C8B-B14F-4D97-AF65-F5344CB8AC3E}">
        <p14:creationId xmlns:p14="http://schemas.microsoft.com/office/powerpoint/2010/main" val="186849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038" y="793565"/>
            <a:ext cx="2466975" cy="1724025"/>
          </a:xfrm>
          <a:prstGeom prst="rect">
            <a:avLst/>
          </a:prstGeom>
        </p:spPr>
      </p:pic>
      <p:sp useBgFill="1">
        <p:nvSpPr>
          <p:cNvPr id="6" name="ZoneTexte 5"/>
          <p:cNvSpPr txBox="1"/>
          <p:nvPr/>
        </p:nvSpPr>
        <p:spPr>
          <a:xfrm>
            <a:off x="2684939" y="208790"/>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11" name="ZoneTexte 10"/>
          <p:cNvSpPr txBox="1"/>
          <p:nvPr/>
        </p:nvSpPr>
        <p:spPr>
          <a:xfrm>
            <a:off x="2552514" y="1255467"/>
            <a:ext cx="3166528" cy="400110"/>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a:t>
            </a:r>
            <a:r>
              <a:rPr lang="fr-FR" sz="2000"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accompagnements</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801217" y="1855632"/>
            <a:ext cx="9633527" cy="3785652"/>
          </a:xfrm>
          <a:prstGeom prst="rect">
            <a:avLst/>
          </a:prstGeom>
          <a:noFill/>
        </p:spPr>
        <p:txBody>
          <a:bodyPr wrap="square" rtlCol="0">
            <a:spAutoFit/>
          </a:bodyPr>
          <a:lstStyle/>
          <a:p>
            <a:pPr marL="285750"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Gratuit – Apolitique – Non confessionnel</a:t>
            </a:r>
          </a:p>
          <a:p>
            <a:pPr marL="285750"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Ne se substituent jamais aux professionnels, ni à la famille, ni aux proches</a:t>
            </a:r>
          </a:p>
          <a:p>
            <a:pPr marL="285750" indent="-285750">
              <a:lnSpc>
                <a:spcPct val="150000"/>
              </a:lnSpc>
              <a:buFontTx/>
              <a:buChar char="-"/>
            </a:pPr>
            <a:r>
              <a:rPr lang="fr-FR" sz="2000" dirty="0">
                <a:solidFill>
                  <a:srgbClr val="002060"/>
                </a:solidFill>
                <a:latin typeface="Arial" panose="020B0604020202020204" pitchFamily="34" charset="0"/>
                <a:cs typeface="Arial" panose="020B0604020202020204" pitchFamily="34" charset="0"/>
              </a:rPr>
              <a:t>A</a:t>
            </a:r>
            <a:r>
              <a:rPr lang="fr-FR" sz="2000" dirty="0" smtClean="0">
                <a:solidFill>
                  <a:srgbClr val="002060"/>
                </a:solidFill>
                <a:latin typeface="Arial" panose="020B0604020202020204" pitchFamily="34" charset="0"/>
                <a:cs typeface="Arial" panose="020B0604020202020204" pitchFamily="34" charset="0"/>
              </a:rPr>
              <a:t> domicile, à l’hôpital, à la clinique, en EPHAD, en institutions….. </a:t>
            </a:r>
          </a:p>
          <a:p>
            <a:pPr marL="285750"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En équipe de bénévoles</a:t>
            </a:r>
          </a:p>
          <a:p>
            <a:pPr marL="285750"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Présence-écoute , Présence-garde</a:t>
            </a:r>
          </a:p>
          <a:p>
            <a:pPr marL="285750" indent="-285750">
              <a:lnSpc>
                <a:spcPct val="150000"/>
              </a:lnSpc>
              <a:buFontTx/>
              <a:buChar char="-"/>
            </a:pPr>
            <a:r>
              <a:rPr lang="fr-FR" sz="2000" dirty="0">
                <a:solidFill>
                  <a:srgbClr val="002060"/>
                </a:solidFill>
                <a:latin typeface="Arial" panose="020B0604020202020204" pitchFamily="34" charset="0"/>
                <a:cs typeface="Arial" panose="020B0604020202020204" pitchFamily="34" charset="0"/>
              </a:rPr>
              <a:t>Aide </a:t>
            </a:r>
            <a:r>
              <a:rPr lang="fr-FR" sz="2000" dirty="0" smtClean="0">
                <a:solidFill>
                  <a:srgbClr val="002060"/>
                </a:solidFill>
                <a:latin typeface="Arial" panose="020B0604020202020204" pitchFamily="34" charset="0"/>
                <a:cs typeface="Arial" panose="020B0604020202020204" pitchFamily="34" charset="0"/>
              </a:rPr>
              <a:t>de déplacements (escorte en ambulance ou en voiture)</a:t>
            </a:r>
          </a:p>
          <a:p>
            <a:pPr marL="285750"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Aide occasionnelle à la vie quotidienne</a:t>
            </a:r>
            <a:endParaRPr lang="fr-FR" sz="2000" dirty="0">
              <a:solidFill>
                <a:srgbClr val="002060"/>
              </a:solidFill>
              <a:latin typeface="Arial" panose="020B0604020202020204" pitchFamily="34" charset="0"/>
              <a:cs typeface="Arial" panose="020B0604020202020204" pitchFamily="34" charset="0"/>
            </a:endParaRPr>
          </a:p>
          <a:p>
            <a:pPr marL="285750" indent="-285750">
              <a:lnSpc>
                <a:spcPct val="150000"/>
              </a:lnSpc>
              <a:buFontTx/>
              <a:buChar char="-"/>
            </a:pPr>
            <a:r>
              <a:rPr lang="fr-FR" sz="2000" b="1" dirty="0" smtClean="0">
                <a:solidFill>
                  <a:srgbClr val="002060"/>
                </a:solidFill>
                <a:latin typeface="Arial" panose="020B0604020202020204" pitchFamily="34" charset="0"/>
                <a:cs typeface="Arial" panose="020B0604020202020204" pitchFamily="34" charset="0"/>
              </a:rPr>
              <a:t>Les bénévoles sont formés à l’accompagnement</a:t>
            </a:r>
          </a:p>
        </p:txBody>
      </p:sp>
      <p:sp>
        <p:nvSpPr>
          <p:cNvPr id="7" name="ZoneTexte 6"/>
          <p:cNvSpPr txBox="1"/>
          <p:nvPr/>
        </p:nvSpPr>
        <p:spPr>
          <a:xfrm>
            <a:off x="725452" y="5838392"/>
            <a:ext cx="10988155" cy="584775"/>
          </a:xfrm>
          <a:prstGeom prst="rect">
            <a:avLst/>
          </a:prstGeom>
          <a:ln>
            <a:solidFill>
              <a:srgbClr val="002060"/>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1600" dirty="0" smtClean="0">
                <a:solidFill>
                  <a:srgbClr val="002060"/>
                </a:solidFill>
                <a:latin typeface="Arial" panose="020B0604020202020204" pitchFamily="34" charset="0"/>
                <a:cs typeface="Arial" panose="020B0604020202020204" pitchFamily="34" charset="0"/>
              </a:rPr>
              <a:t>9 </a:t>
            </a:r>
            <a:r>
              <a:rPr lang="fr-FR" sz="1600" dirty="0">
                <a:solidFill>
                  <a:srgbClr val="002060"/>
                </a:solidFill>
                <a:latin typeface="Arial" panose="020B0604020202020204" pitchFamily="34" charset="0"/>
                <a:cs typeface="Arial" panose="020B0604020202020204" pitchFamily="34" charset="0"/>
              </a:rPr>
              <a:t>juin 1999 </a:t>
            </a:r>
            <a:r>
              <a:rPr lang="fr-FR" sz="1600" dirty="0" smtClean="0">
                <a:solidFill>
                  <a:srgbClr val="002060"/>
                </a:solidFill>
                <a:latin typeface="Arial" panose="020B0604020202020204" pitchFamily="34" charset="0"/>
                <a:cs typeface="Arial" panose="020B0604020202020204" pitchFamily="34" charset="0"/>
              </a:rPr>
              <a:t>: une </a:t>
            </a:r>
            <a:r>
              <a:rPr lang="fr-FR" sz="1600" dirty="0">
                <a:solidFill>
                  <a:srgbClr val="002060"/>
                </a:solidFill>
                <a:latin typeface="Arial" panose="020B0604020202020204" pitchFamily="34" charset="0"/>
                <a:cs typeface="Arial" panose="020B0604020202020204" pitchFamily="34" charset="0"/>
              </a:rPr>
              <a:t>loi </a:t>
            </a:r>
            <a:r>
              <a:rPr lang="fr-FR" sz="1600" dirty="0" smtClean="0">
                <a:solidFill>
                  <a:srgbClr val="002060"/>
                </a:solidFill>
                <a:latin typeface="Arial" panose="020B0604020202020204" pitchFamily="34" charset="0"/>
                <a:cs typeface="Arial" panose="020B0604020202020204" pitchFamily="34" charset="0"/>
              </a:rPr>
              <a:t>est votée </a:t>
            </a:r>
            <a:r>
              <a:rPr lang="fr-FR" sz="1600" dirty="0">
                <a:solidFill>
                  <a:srgbClr val="002060"/>
                </a:solidFill>
                <a:latin typeface="Arial" panose="020B0604020202020204" pitchFamily="34" charset="0"/>
                <a:cs typeface="Arial" panose="020B0604020202020204" pitchFamily="34" charset="0"/>
              </a:rPr>
              <a:t>« visant à garantir les soins palliatifs et l’accompagnement comme un droit pour toute personne dont l’état le requiert </a:t>
            </a:r>
            <a:r>
              <a:rPr lang="fr-FR" sz="1600" dirty="0" smtClean="0">
                <a:solidFill>
                  <a:srgbClr val="002060"/>
                </a:solidFill>
                <a:latin typeface="Arial" panose="020B0604020202020204" pitchFamily="34" charset="0"/>
                <a:cs typeface="Arial" panose="020B0604020202020204" pitchFamily="34" charset="0"/>
              </a:rPr>
              <a:t>». L’article </a:t>
            </a:r>
            <a:r>
              <a:rPr lang="fr-FR" sz="1600" dirty="0">
                <a:solidFill>
                  <a:srgbClr val="002060"/>
                </a:solidFill>
                <a:latin typeface="Arial" panose="020B0604020202020204" pitchFamily="34" charset="0"/>
                <a:cs typeface="Arial" panose="020B0604020202020204" pitchFamily="34" charset="0"/>
              </a:rPr>
              <a:t>10 de cette loi est entièrement consacré au bénévolat d’accompagnement</a:t>
            </a:r>
            <a:r>
              <a:rPr lang="fr-FR" sz="16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4161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ZoneTexte 6"/>
          <p:cNvSpPr txBox="1"/>
          <p:nvPr/>
        </p:nvSpPr>
        <p:spPr>
          <a:xfrm>
            <a:off x="2594004" y="140677"/>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893" y="3770619"/>
            <a:ext cx="3965557" cy="1867571"/>
          </a:xfrm>
          <a:prstGeom prst="rect">
            <a:avLst/>
          </a:prstGeom>
        </p:spPr>
      </p:pic>
      <p:sp>
        <p:nvSpPr>
          <p:cNvPr id="8" name="ZoneTexte 7"/>
          <p:cNvSpPr txBox="1"/>
          <p:nvPr/>
        </p:nvSpPr>
        <p:spPr>
          <a:xfrm>
            <a:off x="1043841" y="2193086"/>
            <a:ext cx="9971665" cy="461665"/>
          </a:xfrm>
          <a:prstGeom prst="rect">
            <a:avLst/>
          </a:prstGeom>
          <a:noFill/>
        </p:spPr>
        <p:txBody>
          <a:bodyPr wrap="square" rtlCol="0">
            <a:spAutoFit/>
          </a:bodyPr>
          <a:lstStyle/>
          <a:p>
            <a:pPr algn="ctr"/>
            <a:r>
              <a:rPr lang="fr-FR" sz="2400" u="sng" dirty="0" smtClean="0">
                <a:solidFill>
                  <a:schemeClr val="accent2"/>
                </a:solidFill>
                <a:latin typeface="Arial" panose="020B0604020202020204" pitchFamily="34" charset="0"/>
                <a:cs typeface="Arial" panose="020B0604020202020204" pitchFamily="34" charset="0"/>
              </a:rPr>
              <a:t>Les différents accompagnants auprès de la personne en fin de vie</a:t>
            </a:r>
            <a:endParaRPr lang="fr-FR" sz="2400" u="sng" dirty="0">
              <a:solidFill>
                <a:schemeClr val="accent2"/>
              </a:solidFill>
              <a:latin typeface="Arial" panose="020B0604020202020204" pitchFamily="34" charset="0"/>
              <a:cs typeface="Arial" panose="020B0604020202020204" pitchFamily="34" charset="0"/>
            </a:endParaRPr>
          </a:p>
        </p:txBody>
      </p:sp>
      <p:sp>
        <p:nvSpPr>
          <p:cNvPr id="9" name="ZoneTexte 8"/>
          <p:cNvSpPr txBox="1"/>
          <p:nvPr/>
        </p:nvSpPr>
        <p:spPr>
          <a:xfrm>
            <a:off x="1894044" y="3104844"/>
            <a:ext cx="5781964" cy="1938992"/>
          </a:xfrm>
          <a:prstGeom prst="rect">
            <a:avLst/>
          </a:prstGeom>
          <a:noFill/>
        </p:spPr>
        <p:txBody>
          <a:bodyPr wrap="square" rtlCol="0">
            <a:spAutoFit/>
          </a:bodyPr>
          <a:lstStyle/>
          <a:p>
            <a:pPr marL="285750"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La famille, les proches  </a:t>
            </a:r>
          </a:p>
          <a:p>
            <a:pPr marL="285750"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Les soignants </a:t>
            </a:r>
          </a:p>
          <a:p>
            <a:pPr marL="285750"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Les auxiliaires de vie </a:t>
            </a:r>
          </a:p>
          <a:p>
            <a:pPr marL="285750" indent="-285750">
              <a:lnSpc>
                <a:spcPct val="150000"/>
              </a:lnSpc>
              <a:buFontTx/>
              <a:buChar char="-"/>
            </a:pPr>
            <a:r>
              <a:rPr lang="fr-FR" sz="2000" dirty="0" smtClean="0">
                <a:solidFill>
                  <a:srgbClr val="002060"/>
                </a:solidFill>
                <a:latin typeface="Arial" panose="020B0604020202020204" pitchFamily="34" charset="0"/>
                <a:cs typeface="Arial" panose="020B0604020202020204" pitchFamily="34" charset="0"/>
              </a:rPr>
              <a:t>Les bénévoles d’accompagnement</a:t>
            </a:r>
            <a:endParaRPr lang="fr-F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299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ZoneTexte 6"/>
          <p:cNvSpPr txBox="1"/>
          <p:nvPr/>
        </p:nvSpPr>
        <p:spPr>
          <a:xfrm>
            <a:off x="2637572" y="123857"/>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8" name="ZoneTexte 7"/>
          <p:cNvSpPr txBox="1"/>
          <p:nvPr/>
        </p:nvSpPr>
        <p:spPr>
          <a:xfrm>
            <a:off x="2220335" y="1168160"/>
            <a:ext cx="9971665" cy="461665"/>
          </a:xfrm>
          <a:prstGeom prst="rect">
            <a:avLst/>
          </a:prstGeom>
          <a:noFill/>
        </p:spPr>
        <p:txBody>
          <a:bodyPr wrap="square" rtlCol="0">
            <a:spAutoFit/>
          </a:bodyPr>
          <a:lstStyle/>
          <a:p>
            <a:pPr algn="ctr"/>
            <a:r>
              <a:rPr lang="fr-FR" sz="2400" u="sng" dirty="0" smtClean="0">
                <a:solidFill>
                  <a:schemeClr val="accent2"/>
                </a:solidFill>
                <a:latin typeface="Arial" panose="020B0604020202020204" pitchFamily="34" charset="0"/>
                <a:cs typeface="Arial" panose="020B0604020202020204" pitchFamily="34" charset="0"/>
              </a:rPr>
              <a:t>Les différents accompagnants auprès de la personne en fin de vie</a:t>
            </a:r>
            <a:endParaRPr lang="fr-FR" sz="2400" u="sng" dirty="0">
              <a:solidFill>
                <a:schemeClr val="accent2"/>
              </a:solidFill>
              <a:latin typeface="Arial" panose="020B0604020202020204" pitchFamily="34" charset="0"/>
              <a:cs typeface="Arial" panose="020B0604020202020204" pitchFamily="34" charset="0"/>
            </a:endParaRPr>
          </a:p>
        </p:txBody>
      </p:sp>
      <p:sp>
        <p:nvSpPr>
          <p:cNvPr id="6" name="ZoneTexte 5"/>
          <p:cNvSpPr txBox="1"/>
          <p:nvPr/>
        </p:nvSpPr>
        <p:spPr>
          <a:xfrm>
            <a:off x="1819565" y="2530764"/>
            <a:ext cx="2435586" cy="369332"/>
          </a:xfrm>
          <a:prstGeom prst="rect">
            <a:avLst/>
          </a:prstGeom>
          <a:noFill/>
        </p:spPr>
        <p:txBody>
          <a:bodyPr wrap="square" rtlCol="0">
            <a:spAutoFit/>
          </a:bodyPr>
          <a:lstStyle/>
          <a:p>
            <a:r>
              <a:rPr lang="fr-FR" dirty="0" smtClean="0">
                <a:solidFill>
                  <a:srgbClr val="002060"/>
                </a:solidFill>
              </a:rPr>
              <a:t>La famille et les proches</a:t>
            </a:r>
            <a:endParaRPr lang="fr-FR" dirty="0">
              <a:solidFill>
                <a:srgbClr val="002060"/>
              </a:solidFill>
            </a:endParaRPr>
          </a:p>
        </p:txBody>
      </p:sp>
      <p:cxnSp>
        <p:nvCxnSpPr>
          <p:cNvPr id="11" name="Connecteur droit avec flèche 10"/>
          <p:cNvCxnSpPr/>
          <p:nvPr/>
        </p:nvCxnSpPr>
        <p:spPr>
          <a:xfrm flipV="1">
            <a:off x="4234873" y="2098637"/>
            <a:ext cx="992763" cy="65535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4234873" y="2666266"/>
            <a:ext cx="1313151" cy="86777"/>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4255150" y="2347377"/>
            <a:ext cx="1197370" cy="406612"/>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436151" y="2160240"/>
            <a:ext cx="1109190" cy="369332"/>
          </a:xfrm>
          <a:prstGeom prst="rect">
            <a:avLst/>
          </a:prstGeom>
          <a:noFill/>
        </p:spPr>
        <p:txBody>
          <a:bodyPr wrap="square" rtlCol="0">
            <a:spAutoFit/>
          </a:bodyPr>
          <a:lstStyle/>
          <a:p>
            <a:r>
              <a:rPr lang="fr-FR" dirty="0" smtClean="0">
                <a:solidFill>
                  <a:srgbClr val="002060"/>
                </a:solidFill>
              </a:rPr>
              <a:t>tristesse</a:t>
            </a:r>
            <a:endParaRPr lang="fr-FR" dirty="0">
              <a:solidFill>
                <a:srgbClr val="002060"/>
              </a:solidFill>
            </a:endParaRPr>
          </a:p>
        </p:txBody>
      </p:sp>
      <p:sp>
        <p:nvSpPr>
          <p:cNvPr id="20" name="ZoneTexte 19"/>
          <p:cNvSpPr txBox="1"/>
          <p:nvPr/>
        </p:nvSpPr>
        <p:spPr>
          <a:xfrm>
            <a:off x="5346093" y="3001651"/>
            <a:ext cx="2701638" cy="369332"/>
          </a:xfrm>
          <a:prstGeom prst="rect">
            <a:avLst/>
          </a:prstGeom>
          <a:noFill/>
        </p:spPr>
        <p:txBody>
          <a:bodyPr wrap="square" rtlCol="0">
            <a:spAutoFit/>
          </a:bodyPr>
          <a:lstStyle/>
          <a:p>
            <a:r>
              <a:rPr lang="fr-FR" dirty="0" smtClean="0">
                <a:solidFill>
                  <a:srgbClr val="002060"/>
                </a:solidFill>
              </a:rPr>
              <a:t>colère, incompréhension</a:t>
            </a:r>
            <a:endParaRPr lang="fr-FR" dirty="0">
              <a:solidFill>
                <a:srgbClr val="002060"/>
              </a:solidFill>
            </a:endParaRPr>
          </a:p>
        </p:txBody>
      </p:sp>
      <p:sp>
        <p:nvSpPr>
          <p:cNvPr id="25" name="ZoneTexte 24"/>
          <p:cNvSpPr txBox="1"/>
          <p:nvPr/>
        </p:nvSpPr>
        <p:spPr>
          <a:xfrm>
            <a:off x="5174207" y="1904007"/>
            <a:ext cx="1948872" cy="369332"/>
          </a:xfrm>
          <a:prstGeom prst="rect">
            <a:avLst/>
          </a:prstGeom>
          <a:noFill/>
        </p:spPr>
        <p:txBody>
          <a:bodyPr wrap="square" rtlCol="0">
            <a:spAutoFit/>
          </a:bodyPr>
          <a:lstStyle/>
          <a:p>
            <a:r>
              <a:rPr lang="fr-FR" dirty="0" smtClean="0">
                <a:solidFill>
                  <a:srgbClr val="002060"/>
                </a:solidFill>
              </a:rPr>
              <a:t>amour, affect</a:t>
            </a:r>
            <a:endParaRPr lang="fr-FR" dirty="0">
              <a:solidFill>
                <a:srgbClr val="002060"/>
              </a:solidFill>
            </a:endParaRPr>
          </a:p>
        </p:txBody>
      </p:sp>
      <p:cxnSp>
        <p:nvCxnSpPr>
          <p:cNvPr id="28" name="Connecteur droit avec flèche 27"/>
          <p:cNvCxnSpPr>
            <a:endCxn id="34" idx="1"/>
          </p:cNvCxnSpPr>
          <p:nvPr/>
        </p:nvCxnSpPr>
        <p:spPr>
          <a:xfrm>
            <a:off x="4243009" y="2806909"/>
            <a:ext cx="759312" cy="87697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4277339" y="2777288"/>
            <a:ext cx="1125891" cy="431693"/>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002321" y="3499214"/>
            <a:ext cx="938501" cy="369332"/>
          </a:xfrm>
          <a:prstGeom prst="rect">
            <a:avLst/>
          </a:prstGeom>
          <a:noFill/>
        </p:spPr>
        <p:txBody>
          <a:bodyPr wrap="square" rtlCol="0">
            <a:spAutoFit/>
          </a:bodyPr>
          <a:lstStyle/>
          <a:p>
            <a:r>
              <a:rPr lang="fr-FR" dirty="0" smtClean="0">
                <a:solidFill>
                  <a:srgbClr val="002060"/>
                </a:solidFill>
              </a:rPr>
              <a:t>peur</a:t>
            </a:r>
            <a:endParaRPr lang="fr-FR" dirty="0">
              <a:solidFill>
                <a:srgbClr val="002060"/>
              </a:solidFill>
            </a:endParaRPr>
          </a:p>
        </p:txBody>
      </p:sp>
      <p:sp>
        <p:nvSpPr>
          <p:cNvPr id="35" name="ZoneTexte 34"/>
          <p:cNvSpPr txBox="1"/>
          <p:nvPr/>
        </p:nvSpPr>
        <p:spPr>
          <a:xfrm>
            <a:off x="5494155" y="2439153"/>
            <a:ext cx="1084476" cy="369332"/>
          </a:xfrm>
          <a:prstGeom prst="rect">
            <a:avLst/>
          </a:prstGeom>
          <a:noFill/>
        </p:spPr>
        <p:txBody>
          <a:bodyPr wrap="square" rtlCol="0">
            <a:spAutoFit/>
          </a:bodyPr>
          <a:lstStyle/>
          <a:p>
            <a:r>
              <a:rPr lang="fr-FR" dirty="0" smtClean="0">
                <a:solidFill>
                  <a:srgbClr val="002060"/>
                </a:solidFill>
              </a:rPr>
              <a:t>fatigue</a:t>
            </a:r>
            <a:endParaRPr lang="fr-FR" dirty="0">
              <a:solidFill>
                <a:srgbClr val="002060"/>
              </a:solidFill>
            </a:endParaRPr>
          </a:p>
        </p:txBody>
      </p:sp>
      <p:sp>
        <p:nvSpPr>
          <p:cNvPr id="37" name="ZoneTexte 36"/>
          <p:cNvSpPr txBox="1"/>
          <p:nvPr/>
        </p:nvSpPr>
        <p:spPr>
          <a:xfrm>
            <a:off x="1219305" y="4706072"/>
            <a:ext cx="2435586" cy="369332"/>
          </a:xfrm>
          <a:prstGeom prst="rect">
            <a:avLst/>
          </a:prstGeom>
          <a:noFill/>
        </p:spPr>
        <p:txBody>
          <a:bodyPr wrap="square" rtlCol="0">
            <a:spAutoFit/>
          </a:bodyPr>
          <a:lstStyle/>
          <a:p>
            <a:r>
              <a:rPr lang="fr-FR" dirty="0" smtClean="0">
                <a:solidFill>
                  <a:srgbClr val="002060"/>
                </a:solidFill>
              </a:rPr>
              <a:t>Les soignants</a:t>
            </a:r>
            <a:endParaRPr lang="fr-FR" dirty="0">
              <a:solidFill>
                <a:srgbClr val="002060"/>
              </a:solidFill>
            </a:endParaRPr>
          </a:p>
        </p:txBody>
      </p:sp>
      <p:cxnSp>
        <p:nvCxnSpPr>
          <p:cNvPr id="38" name="Connecteur droit avec flèche 37"/>
          <p:cNvCxnSpPr/>
          <p:nvPr/>
        </p:nvCxnSpPr>
        <p:spPr>
          <a:xfrm flipV="1">
            <a:off x="2662980" y="4313383"/>
            <a:ext cx="1816656" cy="58572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2682613" y="4913483"/>
            <a:ext cx="1712886" cy="115565"/>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2682613" y="4913483"/>
            <a:ext cx="1528700" cy="375476"/>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4514020" y="4128717"/>
            <a:ext cx="938501" cy="369332"/>
          </a:xfrm>
          <a:prstGeom prst="rect">
            <a:avLst/>
          </a:prstGeom>
          <a:noFill/>
        </p:spPr>
        <p:txBody>
          <a:bodyPr wrap="square" rtlCol="0">
            <a:spAutoFit/>
          </a:bodyPr>
          <a:lstStyle/>
          <a:p>
            <a:r>
              <a:rPr lang="fr-FR" dirty="0" smtClean="0">
                <a:solidFill>
                  <a:srgbClr val="002060"/>
                </a:solidFill>
              </a:rPr>
              <a:t>soins</a:t>
            </a:r>
            <a:endParaRPr lang="fr-FR" dirty="0">
              <a:solidFill>
                <a:srgbClr val="002060"/>
              </a:solidFill>
            </a:endParaRPr>
          </a:p>
        </p:txBody>
      </p:sp>
      <p:sp>
        <p:nvSpPr>
          <p:cNvPr id="48" name="ZoneTexte 47"/>
          <p:cNvSpPr txBox="1"/>
          <p:nvPr/>
        </p:nvSpPr>
        <p:spPr>
          <a:xfrm>
            <a:off x="4470399" y="4806541"/>
            <a:ext cx="938501" cy="369332"/>
          </a:xfrm>
          <a:prstGeom prst="rect">
            <a:avLst/>
          </a:prstGeom>
          <a:noFill/>
        </p:spPr>
        <p:txBody>
          <a:bodyPr wrap="square" rtlCol="0">
            <a:spAutoFit/>
          </a:bodyPr>
          <a:lstStyle/>
          <a:p>
            <a:r>
              <a:rPr lang="fr-FR" dirty="0" smtClean="0">
                <a:solidFill>
                  <a:srgbClr val="002060"/>
                </a:solidFill>
              </a:rPr>
              <a:t>écoute</a:t>
            </a:r>
            <a:endParaRPr lang="fr-FR" dirty="0">
              <a:solidFill>
                <a:srgbClr val="002060"/>
              </a:solidFill>
            </a:endParaRPr>
          </a:p>
        </p:txBody>
      </p:sp>
      <p:cxnSp>
        <p:nvCxnSpPr>
          <p:cNvPr id="53" name="Connecteur droit avec flèche 52"/>
          <p:cNvCxnSpPr/>
          <p:nvPr/>
        </p:nvCxnSpPr>
        <p:spPr>
          <a:xfrm flipV="1">
            <a:off x="2671151" y="4748203"/>
            <a:ext cx="1674278" cy="15090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4396507" y="4480743"/>
            <a:ext cx="1151517" cy="369332"/>
          </a:xfrm>
          <a:prstGeom prst="rect">
            <a:avLst/>
          </a:prstGeom>
          <a:noFill/>
        </p:spPr>
        <p:txBody>
          <a:bodyPr wrap="square" rtlCol="0">
            <a:spAutoFit/>
          </a:bodyPr>
          <a:lstStyle/>
          <a:p>
            <a:r>
              <a:rPr lang="fr-FR" dirty="0" smtClean="0">
                <a:solidFill>
                  <a:srgbClr val="002060"/>
                </a:solidFill>
              </a:rPr>
              <a:t>empathie</a:t>
            </a:r>
            <a:endParaRPr lang="fr-FR" dirty="0">
              <a:solidFill>
                <a:srgbClr val="002060"/>
              </a:solidFill>
            </a:endParaRPr>
          </a:p>
        </p:txBody>
      </p:sp>
      <p:sp>
        <p:nvSpPr>
          <p:cNvPr id="67" name="ZoneTexte 66"/>
          <p:cNvSpPr txBox="1"/>
          <p:nvPr/>
        </p:nvSpPr>
        <p:spPr>
          <a:xfrm>
            <a:off x="4220459" y="5132339"/>
            <a:ext cx="1071418" cy="369332"/>
          </a:xfrm>
          <a:prstGeom prst="rect">
            <a:avLst/>
          </a:prstGeom>
          <a:noFill/>
        </p:spPr>
        <p:txBody>
          <a:bodyPr wrap="square" rtlCol="0">
            <a:spAutoFit/>
          </a:bodyPr>
          <a:lstStyle/>
          <a:p>
            <a:r>
              <a:rPr lang="fr-FR" dirty="0" smtClean="0">
                <a:solidFill>
                  <a:srgbClr val="002060"/>
                </a:solidFill>
              </a:rPr>
              <a:t>solitude</a:t>
            </a:r>
            <a:endParaRPr lang="fr-FR" dirty="0">
              <a:solidFill>
                <a:srgbClr val="002060"/>
              </a:solidFill>
            </a:endParaRPr>
          </a:p>
        </p:txBody>
      </p:sp>
      <p:sp>
        <p:nvSpPr>
          <p:cNvPr id="68" name="ZoneTexte 67"/>
          <p:cNvSpPr txBox="1"/>
          <p:nvPr/>
        </p:nvSpPr>
        <p:spPr>
          <a:xfrm>
            <a:off x="6829938" y="4610072"/>
            <a:ext cx="2435586" cy="369332"/>
          </a:xfrm>
          <a:prstGeom prst="rect">
            <a:avLst/>
          </a:prstGeom>
          <a:noFill/>
        </p:spPr>
        <p:txBody>
          <a:bodyPr wrap="square" rtlCol="0">
            <a:spAutoFit/>
          </a:bodyPr>
          <a:lstStyle/>
          <a:p>
            <a:r>
              <a:rPr lang="fr-FR" dirty="0" smtClean="0">
                <a:solidFill>
                  <a:srgbClr val="002060"/>
                </a:solidFill>
              </a:rPr>
              <a:t>Les auxiliaires de vie</a:t>
            </a:r>
            <a:endParaRPr lang="fr-FR" dirty="0">
              <a:solidFill>
                <a:srgbClr val="002060"/>
              </a:solidFill>
            </a:endParaRPr>
          </a:p>
        </p:txBody>
      </p:sp>
      <p:cxnSp>
        <p:nvCxnSpPr>
          <p:cNvPr id="69" name="Connecteur droit avec flèche 68"/>
          <p:cNvCxnSpPr>
            <a:stCxn id="81" idx="5"/>
          </p:cNvCxnSpPr>
          <p:nvPr/>
        </p:nvCxnSpPr>
        <p:spPr>
          <a:xfrm>
            <a:off x="8971000" y="4875602"/>
            <a:ext cx="573857" cy="697554"/>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V="1">
            <a:off x="8926235" y="4680513"/>
            <a:ext cx="1305739" cy="153454"/>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a:off x="8891988" y="4819116"/>
            <a:ext cx="1305739" cy="207805"/>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a:off x="9265525" y="5465158"/>
            <a:ext cx="2737562" cy="369332"/>
          </a:xfrm>
          <a:prstGeom prst="rect">
            <a:avLst/>
          </a:prstGeom>
          <a:noFill/>
        </p:spPr>
        <p:txBody>
          <a:bodyPr wrap="square" rtlCol="0">
            <a:spAutoFit/>
          </a:bodyPr>
          <a:lstStyle/>
          <a:p>
            <a:r>
              <a:rPr lang="fr-FR" dirty="0" smtClean="0">
                <a:solidFill>
                  <a:srgbClr val="002060"/>
                </a:solidFill>
              </a:rPr>
              <a:t>confrontation à la fin de vie</a:t>
            </a:r>
            <a:endParaRPr lang="fr-FR" dirty="0">
              <a:solidFill>
                <a:srgbClr val="002060"/>
              </a:solidFill>
            </a:endParaRPr>
          </a:p>
        </p:txBody>
      </p:sp>
      <p:sp>
        <p:nvSpPr>
          <p:cNvPr id="78" name="ZoneTexte 77"/>
          <p:cNvSpPr txBox="1"/>
          <p:nvPr/>
        </p:nvSpPr>
        <p:spPr>
          <a:xfrm>
            <a:off x="10179312" y="4854830"/>
            <a:ext cx="1071418" cy="369332"/>
          </a:xfrm>
          <a:prstGeom prst="rect">
            <a:avLst/>
          </a:prstGeom>
          <a:noFill/>
        </p:spPr>
        <p:txBody>
          <a:bodyPr wrap="square" rtlCol="0">
            <a:spAutoFit/>
          </a:bodyPr>
          <a:lstStyle/>
          <a:p>
            <a:r>
              <a:rPr lang="fr-FR" dirty="0" smtClean="0">
                <a:solidFill>
                  <a:srgbClr val="002060"/>
                </a:solidFill>
              </a:rPr>
              <a:t>solitude</a:t>
            </a:r>
            <a:endParaRPr lang="fr-FR" dirty="0">
              <a:solidFill>
                <a:srgbClr val="002060"/>
              </a:solidFill>
            </a:endParaRPr>
          </a:p>
        </p:txBody>
      </p:sp>
      <p:sp>
        <p:nvSpPr>
          <p:cNvPr id="79" name="ZoneTexte 78"/>
          <p:cNvSpPr txBox="1"/>
          <p:nvPr/>
        </p:nvSpPr>
        <p:spPr>
          <a:xfrm>
            <a:off x="10202931" y="4498049"/>
            <a:ext cx="938501" cy="369332"/>
          </a:xfrm>
          <a:prstGeom prst="rect">
            <a:avLst/>
          </a:prstGeom>
          <a:noFill/>
        </p:spPr>
        <p:txBody>
          <a:bodyPr wrap="square" rtlCol="0">
            <a:spAutoFit/>
          </a:bodyPr>
          <a:lstStyle/>
          <a:p>
            <a:r>
              <a:rPr lang="fr-FR" dirty="0" smtClean="0">
                <a:solidFill>
                  <a:srgbClr val="002060"/>
                </a:solidFill>
              </a:rPr>
              <a:t>écoute</a:t>
            </a:r>
            <a:endParaRPr lang="fr-FR" dirty="0">
              <a:solidFill>
                <a:srgbClr val="002060"/>
              </a:solidFill>
            </a:endParaRPr>
          </a:p>
        </p:txBody>
      </p:sp>
      <p:cxnSp>
        <p:nvCxnSpPr>
          <p:cNvPr id="31" name="Connecteur droit avec flèche 30"/>
          <p:cNvCxnSpPr>
            <a:endCxn id="36" idx="1"/>
          </p:cNvCxnSpPr>
          <p:nvPr/>
        </p:nvCxnSpPr>
        <p:spPr>
          <a:xfrm>
            <a:off x="2671151" y="4927447"/>
            <a:ext cx="1363825" cy="687310"/>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4034976" y="5430091"/>
            <a:ext cx="2131362" cy="369332"/>
          </a:xfrm>
          <a:prstGeom prst="rect">
            <a:avLst/>
          </a:prstGeom>
          <a:noFill/>
        </p:spPr>
        <p:txBody>
          <a:bodyPr wrap="square" rtlCol="0">
            <a:spAutoFit/>
          </a:bodyPr>
          <a:lstStyle/>
          <a:p>
            <a:r>
              <a:rPr lang="fr-FR" dirty="0" smtClean="0">
                <a:solidFill>
                  <a:srgbClr val="002060"/>
                </a:solidFill>
              </a:rPr>
              <a:t>manque de temps</a:t>
            </a:r>
            <a:endParaRPr lang="fr-FR" dirty="0">
              <a:solidFill>
                <a:srgbClr val="002060"/>
              </a:solidFill>
            </a:endParaRPr>
          </a:p>
        </p:txBody>
      </p:sp>
      <p:cxnSp>
        <p:nvCxnSpPr>
          <p:cNvPr id="39" name="Connecteur droit avec flèche 38"/>
          <p:cNvCxnSpPr/>
          <p:nvPr/>
        </p:nvCxnSpPr>
        <p:spPr>
          <a:xfrm>
            <a:off x="8931439" y="4837939"/>
            <a:ext cx="1112422" cy="49422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10043861" y="5132339"/>
            <a:ext cx="2131362" cy="369332"/>
          </a:xfrm>
          <a:prstGeom prst="rect">
            <a:avLst/>
          </a:prstGeom>
          <a:noFill/>
        </p:spPr>
        <p:txBody>
          <a:bodyPr wrap="square" rtlCol="0">
            <a:spAutoFit/>
          </a:bodyPr>
          <a:lstStyle/>
          <a:p>
            <a:r>
              <a:rPr lang="fr-FR" dirty="0" smtClean="0">
                <a:solidFill>
                  <a:srgbClr val="002060"/>
                </a:solidFill>
              </a:rPr>
              <a:t>manque de temps</a:t>
            </a:r>
            <a:endParaRPr lang="fr-FR" dirty="0">
              <a:solidFill>
                <a:srgbClr val="002060"/>
              </a:solidFill>
            </a:endParaRPr>
          </a:p>
        </p:txBody>
      </p:sp>
      <p:cxnSp>
        <p:nvCxnSpPr>
          <p:cNvPr id="51" name="Connecteur droit avec flèche 50"/>
          <p:cNvCxnSpPr>
            <a:endCxn id="57" idx="1"/>
          </p:cNvCxnSpPr>
          <p:nvPr/>
        </p:nvCxnSpPr>
        <p:spPr>
          <a:xfrm>
            <a:off x="4233886" y="2781868"/>
            <a:ext cx="940321" cy="611386"/>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5174207" y="3208588"/>
            <a:ext cx="1071418" cy="369332"/>
          </a:xfrm>
          <a:prstGeom prst="rect">
            <a:avLst/>
          </a:prstGeom>
          <a:noFill/>
        </p:spPr>
        <p:txBody>
          <a:bodyPr wrap="square" rtlCol="0">
            <a:spAutoFit/>
          </a:bodyPr>
          <a:lstStyle/>
          <a:p>
            <a:r>
              <a:rPr lang="fr-FR" dirty="0" smtClean="0">
                <a:solidFill>
                  <a:srgbClr val="002060"/>
                </a:solidFill>
              </a:rPr>
              <a:t>solitude</a:t>
            </a:r>
            <a:endParaRPr lang="fr-FR" dirty="0">
              <a:solidFill>
                <a:srgbClr val="002060"/>
              </a:solidFill>
            </a:endParaRPr>
          </a:p>
        </p:txBody>
      </p:sp>
      <p:cxnSp>
        <p:nvCxnSpPr>
          <p:cNvPr id="63" name="Connecteur droit avec flèche 62"/>
          <p:cNvCxnSpPr/>
          <p:nvPr/>
        </p:nvCxnSpPr>
        <p:spPr>
          <a:xfrm>
            <a:off x="4345429" y="2784804"/>
            <a:ext cx="1202595" cy="91106"/>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5586862" y="2707521"/>
            <a:ext cx="1071418" cy="369332"/>
          </a:xfrm>
          <a:prstGeom prst="rect">
            <a:avLst/>
          </a:prstGeom>
          <a:noFill/>
        </p:spPr>
        <p:txBody>
          <a:bodyPr wrap="square" rtlCol="0">
            <a:spAutoFit/>
          </a:bodyPr>
          <a:lstStyle/>
          <a:p>
            <a:r>
              <a:rPr lang="fr-FR" dirty="0" smtClean="0">
                <a:solidFill>
                  <a:srgbClr val="002060"/>
                </a:solidFill>
              </a:rPr>
              <a:t>solitude</a:t>
            </a:r>
            <a:endParaRPr lang="fr-FR" dirty="0">
              <a:solidFill>
                <a:srgbClr val="002060"/>
              </a:solidFill>
            </a:endParaRPr>
          </a:p>
        </p:txBody>
      </p:sp>
      <p:sp>
        <p:nvSpPr>
          <p:cNvPr id="73" name="Ellipse 72"/>
          <p:cNvSpPr/>
          <p:nvPr/>
        </p:nvSpPr>
        <p:spPr>
          <a:xfrm>
            <a:off x="4211313" y="2715430"/>
            <a:ext cx="134116" cy="16048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2643115" y="4816631"/>
            <a:ext cx="134116" cy="16048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8856525" y="4738624"/>
            <a:ext cx="134116" cy="16048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p:cNvSpPr txBox="1"/>
          <p:nvPr/>
        </p:nvSpPr>
        <p:spPr>
          <a:xfrm>
            <a:off x="3838311" y="5748347"/>
            <a:ext cx="2922315" cy="369332"/>
          </a:xfrm>
          <a:prstGeom prst="rect">
            <a:avLst/>
          </a:prstGeom>
          <a:noFill/>
        </p:spPr>
        <p:txBody>
          <a:bodyPr wrap="square" rtlCol="0">
            <a:spAutoFit/>
          </a:bodyPr>
          <a:lstStyle/>
          <a:p>
            <a:r>
              <a:rPr lang="fr-FR" dirty="0" smtClean="0">
                <a:solidFill>
                  <a:srgbClr val="002060"/>
                </a:solidFill>
              </a:rPr>
              <a:t>confrontation à la fin de vie</a:t>
            </a:r>
            <a:endParaRPr lang="fr-FR" dirty="0">
              <a:solidFill>
                <a:srgbClr val="002060"/>
              </a:solidFill>
            </a:endParaRPr>
          </a:p>
        </p:txBody>
      </p:sp>
      <p:cxnSp>
        <p:nvCxnSpPr>
          <p:cNvPr id="83" name="Connecteur droit avec flèche 82"/>
          <p:cNvCxnSpPr/>
          <p:nvPr/>
        </p:nvCxnSpPr>
        <p:spPr>
          <a:xfrm>
            <a:off x="2738051" y="4959475"/>
            <a:ext cx="1062713" cy="94123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86" name="Imag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679" y="1962767"/>
            <a:ext cx="2505973" cy="1775064"/>
          </a:xfrm>
          <a:prstGeom prst="rect">
            <a:avLst/>
          </a:prstGeom>
          <a:ln>
            <a:noFill/>
          </a:ln>
          <a:effectLst>
            <a:softEdge rad="112500"/>
          </a:effectLst>
        </p:spPr>
      </p:pic>
    </p:spTree>
    <p:extLst>
      <p:ext uri="{BB962C8B-B14F-4D97-AF65-F5344CB8AC3E}">
        <p14:creationId xmlns:p14="http://schemas.microsoft.com/office/powerpoint/2010/main" val="1430290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ZoneTexte 3"/>
          <p:cNvSpPr txBox="1"/>
          <p:nvPr/>
        </p:nvSpPr>
        <p:spPr>
          <a:xfrm>
            <a:off x="2669309" y="183594"/>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7" name="ZoneTexte 6"/>
          <p:cNvSpPr txBox="1"/>
          <p:nvPr/>
        </p:nvSpPr>
        <p:spPr>
          <a:xfrm>
            <a:off x="1828800" y="2340930"/>
            <a:ext cx="7885355" cy="3970318"/>
          </a:xfrm>
          <a:prstGeom prst="rect">
            <a:avLst/>
          </a:prstGeom>
          <a:noFill/>
        </p:spPr>
        <p:txBody>
          <a:bodyPr wrap="square" rtlCol="0">
            <a:spAutoFit/>
          </a:bodyPr>
          <a:lstStyle/>
          <a:p>
            <a:pPr marL="342900" indent="-342900">
              <a:buAutoNum type="arabicParenR"/>
            </a:pPr>
            <a:r>
              <a:rPr lang="fr-FR" dirty="0" smtClean="0">
                <a:solidFill>
                  <a:schemeClr val="accent2"/>
                </a:solidFill>
                <a:latin typeface="Arial" panose="020B0604020202020204" pitchFamily="34" charset="0"/>
                <a:cs typeface="Arial" panose="020B0604020202020204" pitchFamily="34" charset="0"/>
              </a:rPr>
              <a:t>Comment intervient-il ?</a:t>
            </a:r>
          </a:p>
          <a:p>
            <a:endParaRPr lang="fr-FR" dirty="0" smtClean="0">
              <a:solidFill>
                <a:srgbClr val="002060"/>
              </a:solidFill>
              <a:latin typeface="Arial" panose="020B0604020202020204" pitchFamily="34" charset="0"/>
              <a:cs typeface="Arial" panose="020B0604020202020204" pitchFamily="34" charset="0"/>
            </a:endParaRPr>
          </a:p>
          <a:p>
            <a:r>
              <a:rPr lang="fr-FR" dirty="0" smtClean="0">
                <a:solidFill>
                  <a:srgbClr val="002060"/>
                </a:solidFill>
                <a:latin typeface="Arial" panose="020B0604020202020204" pitchFamily="34" charset="0"/>
                <a:cs typeface="Arial" panose="020B0604020202020204" pitchFamily="34" charset="0"/>
              </a:rPr>
              <a:t>	- à la demande :	du malade</a:t>
            </a:r>
          </a:p>
          <a:p>
            <a:r>
              <a:rPr lang="fr-FR" dirty="0" smtClean="0">
                <a:solidFill>
                  <a:srgbClr val="002060"/>
                </a:solidFill>
                <a:latin typeface="Arial" panose="020B0604020202020204" pitchFamily="34" charset="0"/>
                <a:cs typeface="Arial" panose="020B0604020202020204" pitchFamily="34" charset="0"/>
              </a:rPr>
              <a:t>			de la famille, des proches</a:t>
            </a:r>
          </a:p>
          <a:p>
            <a:r>
              <a:rPr lang="fr-FR" dirty="0" smtClean="0">
                <a:solidFill>
                  <a:srgbClr val="002060"/>
                </a:solidFill>
                <a:latin typeface="Arial" panose="020B0604020202020204" pitchFamily="34" charset="0"/>
                <a:cs typeface="Arial" panose="020B0604020202020204" pitchFamily="34" charset="0"/>
              </a:rPr>
              <a:t>			des médecins</a:t>
            </a:r>
          </a:p>
          <a:p>
            <a:r>
              <a:rPr lang="fr-FR" dirty="0" smtClean="0">
                <a:solidFill>
                  <a:srgbClr val="002060"/>
                </a:solidFill>
                <a:latin typeface="Arial" panose="020B0604020202020204" pitchFamily="34" charset="0"/>
                <a:cs typeface="Arial" panose="020B0604020202020204" pitchFamily="34" charset="0"/>
              </a:rPr>
              <a:t>			des soignants</a:t>
            </a:r>
          </a:p>
          <a:p>
            <a:r>
              <a:rPr lang="fr-FR" dirty="0" smtClean="0">
                <a:solidFill>
                  <a:srgbClr val="002060"/>
                </a:solidFill>
                <a:latin typeface="Arial" panose="020B0604020202020204" pitchFamily="34" charset="0"/>
                <a:cs typeface="Arial" panose="020B0604020202020204" pitchFamily="34" charset="0"/>
              </a:rPr>
              <a:t>			des réseaux</a:t>
            </a:r>
          </a:p>
          <a:p>
            <a:r>
              <a:rPr lang="fr-FR" dirty="0" smtClean="0">
                <a:solidFill>
                  <a:srgbClr val="002060"/>
                </a:solidFill>
                <a:latin typeface="Arial" panose="020B0604020202020204" pitchFamily="34" charset="0"/>
                <a:cs typeface="Arial" panose="020B0604020202020204" pitchFamily="34" charset="0"/>
              </a:rPr>
              <a:t>			des UMSP</a:t>
            </a:r>
          </a:p>
          <a:p>
            <a:r>
              <a:rPr lang="fr-FR" dirty="0" smtClean="0">
                <a:solidFill>
                  <a:srgbClr val="002060"/>
                </a:solidFill>
                <a:latin typeface="Arial" panose="020B0604020202020204" pitchFamily="34" charset="0"/>
                <a:cs typeface="Arial" panose="020B0604020202020204" pitchFamily="34" charset="0"/>
              </a:rPr>
              <a:t>			des HAD</a:t>
            </a:r>
          </a:p>
          <a:p>
            <a:r>
              <a:rPr lang="fr-FR" dirty="0" smtClean="0">
                <a:solidFill>
                  <a:srgbClr val="002060"/>
                </a:solidFill>
                <a:latin typeface="Arial" panose="020B0604020202020204" pitchFamily="34" charset="0"/>
                <a:cs typeface="Arial" panose="020B0604020202020204" pitchFamily="34" charset="0"/>
              </a:rPr>
              <a:t>			des associations d’auxiliaires de vie</a:t>
            </a:r>
          </a:p>
          <a:p>
            <a:r>
              <a:rPr lang="fr-FR" dirty="0" smtClean="0">
                <a:solidFill>
                  <a:srgbClr val="002060"/>
                </a:solidFill>
                <a:latin typeface="Arial" panose="020B0604020202020204" pitchFamily="34" charset="0"/>
                <a:cs typeface="Arial" panose="020B0604020202020204" pitchFamily="34" charset="0"/>
              </a:rPr>
              <a:t>			des infirmières libérales</a:t>
            </a:r>
          </a:p>
          <a:p>
            <a:r>
              <a:rPr lang="fr-FR" dirty="0" smtClean="0"/>
              <a:t>			……</a:t>
            </a:r>
          </a:p>
          <a:p>
            <a:endParaRPr lang="fr-FR" dirty="0" smtClean="0"/>
          </a:p>
          <a:p>
            <a:endParaRPr lang="fr-FR" dirty="0" smtClean="0"/>
          </a:p>
        </p:txBody>
      </p:sp>
      <p:sp>
        <p:nvSpPr>
          <p:cNvPr id="8" name="ZoneTexte 7"/>
          <p:cNvSpPr txBox="1"/>
          <p:nvPr/>
        </p:nvSpPr>
        <p:spPr>
          <a:xfrm>
            <a:off x="2076225" y="1716260"/>
            <a:ext cx="4343138" cy="369332"/>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le bénévole d’accompagnement ?</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031" y="2085592"/>
            <a:ext cx="3722248" cy="2692990"/>
          </a:xfrm>
          <a:prstGeom prst="rect">
            <a:avLst/>
          </a:prstGeom>
          <a:ln>
            <a:noFill/>
          </a:ln>
          <a:effectLst>
            <a:softEdge rad="112500"/>
          </a:effec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142" y="3407300"/>
            <a:ext cx="2205796" cy="2820026"/>
          </a:xfrm>
          <a:prstGeom prst="rect">
            <a:avLst/>
          </a:prstGeom>
        </p:spPr>
      </p:pic>
    </p:spTree>
    <p:extLst>
      <p:ext uri="{BB962C8B-B14F-4D97-AF65-F5344CB8AC3E}">
        <p14:creationId xmlns:p14="http://schemas.microsoft.com/office/powerpoint/2010/main" val="281721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ZoneTexte 3"/>
          <p:cNvSpPr txBox="1"/>
          <p:nvPr/>
        </p:nvSpPr>
        <p:spPr>
          <a:xfrm>
            <a:off x="2669309" y="187569"/>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8" name="ZoneTexte 7"/>
          <p:cNvSpPr txBox="1"/>
          <p:nvPr/>
        </p:nvSpPr>
        <p:spPr>
          <a:xfrm>
            <a:off x="2326226" y="1766305"/>
            <a:ext cx="4343138" cy="369332"/>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le bénévole d’accompagnement ?</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ZoneTexte 10"/>
          <p:cNvSpPr txBox="1"/>
          <p:nvPr/>
        </p:nvSpPr>
        <p:spPr>
          <a:xfrm>
            <a:off x="1335879" y="2449334"/>
            <a:ext cx="7885355" cy="3416320"/>
          </a:xfrm>
          <a:prstGeom prst="rect">
            <a:avLst/>
          </a:prstGeom>
          <a:noFill/>
        </p:spPr>
        <p:txBody>
          <a:bodyPr wrap="square" rtlCol="0">
            <a:spAutoFit/>
          </a:bodyPr>
          <a:lstStyle/>
          <a:p>
            <a:r>
              <a:rPr lang="fr-FR" dirty="0" smtClean="0">
                <a:solidFill>
                  <a:schemeClr val="accent2"/>
                </a:solidFill>
                <a:latin typeface="Arial" panose="020B0604020202020204" pitchFamily="34" charset="0"/>
                <a:cs typeface="Arial" panose="020B0604020202020204" pitchFamily="34" charset="0"/>
              </a:rPr>
              <a:t>2) Quel est son rôle ? </a:t>
            </a:r>
            <a:endParaRPr lang="fr-FR" dirty="0" smtClean="0">
              <a:solidFill>
                <a:srgbClr val="002060"/>
              </a:solidFill>
              <a:latin typeface="Arial" panose="020B0604020202020204" pitchFamily="34" charset="0"/>
              <a:cs typeface="Arial" panose="020B0604020202020204" pitchFamily="34" charset="0"/>
            </a:endParaRPr>
          </a:p>
          <a:p>
            <a:pPr lvl="2"/>
            <a:endParaRPr lang="fr-FR" dirty="0" smtClean="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 le bénévole d’accompagnement n’est pas « à la place de » mais en complémentarité avec les personnes déjà présentes auprès de la personne en fin de vie</a:t>
            </a:r>
          </a:p>
          <a:p>
            <a:pPr marL="285750" indent="-285750">
              <a:buFontTx/>
              <a:buChar char="-"/>
            </a:pPr>
            <a:endParaRPr lang="fr-FR" dirty="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pour le bénévole d’accompagnement, la fin de vie, ce ne sont pas les derniers jours de vie de la personne</a:t>
            </a:r>
          </a:p>
          <a:p>
            <a:pPr marL="285750" indent="-285750">
              <a:buFontTx/>
              <a:buChar char="-"/>
            </a:pPr>
            <a:endParaRPr lang="fr-FR" dirty="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Le rôle du bénévole d’accompagnement est essentiel et important pour chacune des personnes : famille , proches et soignants</a:t>
            </a:r>
            <a:endParaRPr lang="fr-FR" dirty="0" smtClean="0"/>
          </a:p>
          <a:p>
            <a:endParaRPr lang="fr-FR" dirty="0" smtClean="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615" y="2308657"/>
            <a:ext cx="2930471" cy="3319349"/>
          </a:xfrm>
          <a:prstGeom prst="rect">
            <a:avLst/>
          </a:prstGeom>
        </p:spPr>
      </p:pic>
    </p:spTree>
    <p:extLst>
      <p:ext uri="{BB962C8B-B14F-4D97-AF65-F5344CB8AC3E}">
        <p14:creationId xmlns:p14="http://schemas.microsoft.com/office/powerpoint/2010/main" val="3813076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976" y="2614811"/>
            <a:ext cx="3677024" cy="2669519"/>
          </a:xfrm>
          <a:prstGeom prst="rect">
            <a:avLst/>
          </a:prstGeom>
        </p:spPr>
      </p:pic>
      <p:sp useBgFill="1">
        <p:nvSpPr>
          <p:cNvPr id="4" name="ZoneTexte 3"/>
          <p:cNvSpPr txBox="1"/>
          <p:nvPr/>
        </p:nvSpPr>
        <p:spPr>
          <a:xfrm>
            <a:off x="2645863" y="140677"/>
            <a:ext cx="9333777" cy="5847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r"/>
            <a:r>
              <a:rPr lang="fr-FR" sz="3200" spc="-150" dirty="0" smtClean="0">
                <a:ln w="0"/>
                <a:solidFill>
                  <a:srgbClr val="800080"/>
                </a:solidFill>
                <a:effectLst>
                  <a:outerShdw blurRad="38100" dist="19050" dir="2700000" algn="tl" rotWithShape="0">
                    <a:schemeClr val="dk1">
                      <a:alpha val="40000"/>
                    </a:schemeClr>
                  </a:outerShdw>
                </a:effectLst>
                <a:latin typeface="Arial Rounded MT Bold" panose="020F0704030504030204" pitchFamily="34" charset="0"/>
              </a:rPr>
              <a:t>Le rôle du bénévole d’accompagnement </a:t>
            </a:r>
          </a:p>
        </p:txBody>
      </p:sp>
      <p:sp>
        <p:nvSpPr>
          <p:cNvPr id="8" name="ZoneTexte 7"/>
          <p:cNvSpPr txBox="1"/>
          <p:nvPr/>
        </p:nvSpPr>
        <p:spPr>
          <a:xfrm>
            <a:off x="1990164" y="1555289"/>
            <a:ext cx="4343138" cy="369332"/>
          </a:xfrm>
          <a:prstGeom prst="rect">
            <a:avLst/>
          </a:prstGeom>
          <a:noFill/>
        </p:spPr>
        <p:txBody>
          <a:bodyPr wrap="square" rtlCol="0">
            <a:spAutoFit/>
          </a:bodyPr>
          <a:lstStyle/>
          <a:p>
            <a:r>
              <a:rPr lang="fr-FR" b="1" i="1" u="sng"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le bénévole d’accompagnement ?</a:t>
            </a:r>
            <a:endParaRPr lang="fr-FR" sz="2000" b="1" i="1" u="sng"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ZoneTexte 10"/>
          <p:cNvSpPr txBox="1"/>
          <p:nvPr/>
        </p:nvSpPr>
        <p:spPr>
          <a:xfrm>
            <a:off x="1312433" y="2308657"/>
            <a:ext cx="8394275" cy="3970318"/>
          </a:xfrm>
          <a:prstGeom prst="rect">
            <a:avLst/>
          </a:prstGeom>
          <a:noFill/>
        </p:spPr>
        <p:txBody>
          <a:bodyPr wrap="square" rtlCol="0">
            <a:spAutoFit/>
          </a:bodyPr>
          <a:lstStyle/>
          <a:p>
            <a:r>
              <a:rPr lang="fr-FR" dirty="0">
                <a:solidFill>
                  <a:schemeClr val="accent2"/>
                </a:solidFill>
                <a:latin typeface="Arial" panose="020B0604020202020204" pitchFamily="34" charset="0"/>
                <a:cs typeface="Arial" panose="020B0604020202020204" pitchFamily="34" charset="0"/>
              </a:rPr>
              <a:t>3</a:t>
            </a:r>
            <a:r>
              <a:rPr lang="fr-FR" dirty="0" smtClean="0">
                <a:solidFill>
                  <a:schemeClr val="accent2"/>
                </a:solidFill>
                <a:latin typeface="Arial" panose="020B0604020202020204" pitchFamily="34" charset="0"/>
                <a:cs typeface="Arial" panose="020B0604020202020204" pitchFamily="34" charset="0"/>
              </a:rPr>
              <a:t>) </a:t>
            </a:r>
            <a:r>
              <a:rPr lang="fr-FR" dirty="0">
                <a:solidFill>
                  <a:schemeClr val="accent2"/>
                </a:solidFill>
                <a:latin typeface="Arial" panose="020B0604020202020204" pitchFamily="34" charset="0"/>
                <a:cs typeface="Arial" panose="020B0604020202020204" pitchFamily="34" charset="0"/>
              </a:rPr>
              <a:t>En quoi est-il complémentaire ?</a:t>
            </a:r>
          </a:p>
          <a:p>
            <a:endParaRPr lang="fr-FR" dirty="0" smtClean="0">
              <a:solidFill>
                <a:schemeClr val="accent2"/>
              </a:solidFill>
              <a:latin typeface="Arial" panose="020B0604020202020204" pitchFamily="34" charset="0"/>
              <a:cs typeface="Arial" panose="020B0604020202020204" pitchFamily="34" charset="0"/>
            </a:endParaRPr>
          </a:p>
          <a:p>
            <a:pPr marL="1200150" lvl="2" indent="-285750">
              <a:buFontTx/>
              <a:buChar char="-"/>
            </a:pPr>
            <a:r>
              <a:rPr lang="fr-FR" dirty="0" smtClean="0">
                <a:solidFill>
                  <a:schemeClr val="accent5"/>
                </a:solidFill>
                <a:latin typeface="Arial" panose="020B0604020202020204" pitchFamily="34" charset="0"/>
                <a:cs typeface="Arial" panose="020B0604020202020204" pitchFamily="34" charset="0"/>
              </a:rPr>
              <a:t>Le bénévole d’accompagnement est un privilégié</a:t>
            </a:r>
          </a:p>
          <a:p>
            <a:pPr marL="1200150" lvl="2" indent="-285750">
              <a:buFontTx/>
              <a:buChar char="-"/>
            </a:pPr>
            <a:endParaRPr lang="fr-FR" dirty="0" smtClean="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 il n’est pas de la famille de la personne malade donc n’est pas </a:t>
            </a:r>
          </a:p>
          <a:p>
            <a:r>
              <a:rPr lang="fr-FR" dirty="0" smtClean="0">
                <a:solidFill>
                  <a:srgbClr val="002060"/>
                </a:solidFill>
                <a:latin typeface="Arial" panose="020B0604020202020204" pitchFamily="34" charset="0"/>
                <a:cs typeface="Arial" panose="020B0604020202020204" pitchFamily="34" charset="0"/>
              </a:rPr>
              <a:t>     dans l’affect </a:t>
            </a:r>
          </a:p>
          <a:p>
            <a:r>
              <a:rPr lang="fr-FR" dirty="0" smtClean="0">
                <a:solidFill>
                  <a:srgbClr val="002060"/>
                </a:solidFill>
                <a:latin typeface="Arial" panose="020B0604020202020204" pitchFamily="34" charset="0"/>
                <a:cs typeface="Arial" panose="020B0604020202020204" pitchFamily="34" charset="0"/>
              </a:rPr>
              <a:t>     </a:t>
            </a: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Il n’est pas dans le soin et il ne porte pas de blouse</a:t>
            </a:r>
            <a:endParaRPr lang="fr-FR" dirty="0">
              <a:solidFill>
                <a:srgbClr val="002060"/>
              </a:solidFill>
              <a:latin typeface="Arial" panose="020B0604020202020204" pitchFamily="34" charset="0"/>
              <a:cs typeface="Arial" panose="020B0604020202020204" pitchFamily="34" charset="0"/>
            </a:endParaRPr>
          </a:p>
          <a:p>
            <a:pPr marL="285750" indent="-285750">
              <a:buFontTx/>
              <a:buChar char="-"/>
            </a:pPr>
            <a:endParaRPr lang="fr-FR" dirty="0" smtClean="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Il a du temps (le chanceux !)</a:t>
            </a:r>
          </a:p>
          <a:p>
            <a:pPr marL="285750" indent="-285750">
              <a:buFontTx/>
              <a:buChar char="-"/>
            </a:pPr>
            <a:endParaRPr lang="fr-FR" dirty="0">
              <a:solidFill>
                <a:srgbClr val="002060"/>
              </a:solidFill>
              <a:latin typeface="Arial" panose="020B0604020202020204" pitchFamily="34" charset="0"/>
              <a:cs typeface="Arial" panose="020B0604020202020204" pitchFamily="34" charset="0"/>
            </a:endParaRPr>
          </a:p>
          <a:p>
            <a:pPr marL="285750" indent="-285750">
              <a:buFontTx/>
              <a:buChar char="-"/>
            </a:pPr>
            <a:r>
              <a:rPr lang="fr-FR" dirty="0" smtClean="0">
                <a:solidFill>
                  <a:srgbClr val="002060"/>
                </a:solidFill>
                <a:latin typeface="Arial" panose="020B0604020202020204" pitchFamily="34" charset="0"/>
                <a:cs typeface="Arial" panose="020B0604020202020204" pitchFamily="34" charset="0"/>
              </a:rPr>
              <a:t>Il a appris à écouter, à rester en silence, à prendre le temps, à entendre ce que la personne malade ou l’entourage ont à dire ….</a:t>
            </a:r>
            <a:endParaRPr lang="fr-FR" dirty="0" smtClean="0"/>
          </a:p>
          <a:p>
            <a:endParaRPr lang="fr-FR" dirty="0" smtClean="0"/>
          </a:p>
        </p:txBody>
      </p:sp>
    </p:spTree>
    <p:extLst>
      <p:ext uri="{BB962C8B-B14F-4D97-AF65-F5344CB8AC3E}">
        <p14:creationId xmlns:p14="http://schemas.microsoft.com/office/powerpoint/2010/main" val="3634157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TotalTime>
  <Words>609</Words>
  <Application>Microsoft Office PowerPoint</Application>
  <PresentationFormat>Grand écran</PresentationFormat>
  <Paragraphs>169</Paragraphs>
  <Slides>14</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Arial Rounded MT Bold</vt:lpstr>
      <vt:lpstr>Calibri</vt:lpstr>
      <vt:lpstr>Calibri Light</vt:lpstr>
      <vt:lpstr>Thème Office</vt:lpstr>
      <vt:lpstr>"familles, proches, aidants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EVRARD</dc:creator>
  <cp:lastModifiedBy>Sylvie Benatti</cp:lastModifiedBy>
  <cp:revision>68</cp:revision>
  <cp:lastPrinted>2014-10-02T16:01:10Z</cp:lastPrinted>
  <dcterms:created xsi:type="dcterms:W3CDTF">2014-07-10T08:12:00Z</dcterms:created>
  <dcterms:modified xsi:type="dcterms:W3CDTF">2014-11-03T23:46:54Z</dcterms:modified>
</cp:coreProperties>
</file>